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3" r:id="rId13"/>
    <p:sldId id="269" r:id="rId14"/>
    <p:sldId id="272" r:id="rId15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55" autoAdjust="0"/>
    <p:restoredTop sz="94660"/>
  </p:normalViewPr>
  <p:slideViewPr>
    <p:cSldViewPr>
      <p:cViewPr varScale="1">
        <p:scale>
          <a:sx n="65" d="100"/>
          <a:sy n="65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E22FCA-EBCF-400D-B229-45CB075888C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EF19F07D-B30F-4EC5-AFA0-029824C768A9}">
      <dgm:prSet phldrT="[Text]" custT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id-ID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TEKNIK PENYIMPANAN MIKROORGANISME</a:t>
          </a:r>
          <a:endParaRPr lang="id-ID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erlin Sans FB Demi" pitchFamily="34" charset="0"/>
          </a:endParaRPr>
        </a:p>
      </dgm:t>
    </dgm:pt>
    <dgm:pt modelId="{EE70E9F6-1796-441E-860A-A689B87017B3}" type="parTrans" cxnId="{E5DF6554-1DB1-414A-8054-ECA4B323D914}">
      <dgm:prSet/>
      <dgm:spPr/>
      <dgm:t>
        <a:bodyPr/>
        <a:lstStyle/>
        <a:p>
          <a:endParaRPr lang="id-ID"/>
        </a:p>
      </dgm:t>
    </dgm:pt>
    <dgm:pt modelId="{2A5A575D-D4BD-41ED-8E15-694B78821B27}" type="sibTrans" cxnId="{E5DF6554-1DB1-414A-8054-ECA4B323D914}">
      <dgm:prSet/>
      <dgm:spPr/>
      <dgm:t>
        <a:bodyPr/>
        <a:lstStyle/>
        <a:p>
          <a:endParaRPr lang="id-ID"/>
        </a:p>
      </dgm:t>
    </dgm:pt>
    <dgm:pt modelId="{8546BF4C-A33C-4ADB-877B-136D7CEF94BD}">
      <dgm:prSet phldrT="[Text]" custT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id-ID" sz="2400" b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AGAR SLANT</a:t>
          </a:r>
          <a:endParaRPr lang="id-ID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erlin Sans FB Demi" pitchFamily="34" charset="0"/>
          </a:endParaRPr>
        </a:p>
      </dgm:t>
    </dgm:pt>
    <dgm:pt modelId="{8DB0DCB0-3CEE-489E-99B7-612C9FF04BEA}" type="parTrans" cxnId="{2BF486DC-4877-407F-861E-85708F14850D}">
      <dgm:prSet/>
      <dgm:spPr/>
      <dgm:t>
        <a:bodyPr/>
        <a:lstStyle/>
        <a:p>
          <a:endParaRPr lang="id-ID"/>
        </a:p>
      </dgm:t>
    </dgm:pt>
    <dgm:pt modelId="{B08123D0-4D50-476C-86B6-17FEB836F65A}" type="sibTrans" cxnId="{2BF486DC-4877-407F-861E-85708F14850D}">
      <dgm:prSet/>
      <dgm:spPr/>
      <dgm:t>
        <a:bodyPr/>
        <a:lstStyle/>
        <a:p>
          <a:endParaRPr lang="id-ID"/>
        </a:p>
      </dgm:t>
    </dgm:pt>
    <dgm:pt modelId="{EA7E2AC1-0707-4C4E-8CDF-F24CDE1A1F3D}">
      <dgm:prSet phldrT="[Text]" custT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id-ID" sz="2400" b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GLYSEROL</a:t>
          </a:r>
          <a:endParaRPr lang="id-ID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erlin Sans FB Demi" pitchFamily="34" charset="0"/>
          </a:endParaRPr>
        </a:p>
      </dgm:t>
    </dgm:pt>
    <dgm:pt modelId="{1FB7186D-8BD0-4DED-8841-99B6FC0C30DF}" type="parTrans" cxnId="{8EA3D7B8-970B-4908-B227-956350BFD715}">
      <dgm:prSet/>
      <dgm:spPr/>
      <dgm:t>
        <a:bodyPr/>
        <a:lstStyle/>
        <a:p>
          <a:endParaRPr lang="id-ID"/>
        </a:p>
      </dgm:t>
    </dgm:pt>
    <dgm:pt modelId="{039C4A1E-92D8-43E2-8B52-3DBBE1EA247D}" type="sibTrans" cxnId="{8EA3D7B8-970B-4908-B227-956350BFD715}">
      <dgm:prSet/>
      <dgm:spPr/>
      <dgm:t>
        <a:bodyPr/>
        <a:lstStyle/>
        <a:p>
          <a:endParaRPr lang="id-ID"/>
        </a:p>
      </dgm:t>
    </dgm:pt>
    <dgm:pt modelId="{0BEAEEB7-92B8-48E0-9C50-50F2318C3040}">
      <dgm:prSet phldrT="[Text]" custT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id-ID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LIQUID</a:t>
          </a:r>
          <a:r>
            <a:rPr lang="id-ID" sz="2400" b="1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 NITROGEN</a:t>
          </a:r>
          <a:endParaRPr lang="id-ID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erlin Sans FB Demi" pitchFamily="34" charset="0"/>
          </a:endParaRPr>
        </a:p>
      </dgm:t>
    </dgm:pt>
    <dgm:pt modelId="{8ACE2649-09AA-4116-A4FB-6E2C96FE0903}" type="parTrans" cxnId="{BB5EC304-85F1-4945-B558-651DF132C63E}">
      <dgm:prSet/>
      <dgm:spPr/>
      <dgm:t>
        <a:bodyPr/>
        <a:lstStyle/>
        <a:p>
          <a:endParaRPr lang="id-ID"/>
        </a:p>
      </dgm:t>
    </dgm:pt>
    <dgm:pt modelId="{529B8924-87FD-400D-8CD9-90D1DE9AF79D}" type="sibTrans" cxnId="{BB5EC304-85F1-4945-B558-651DF132C63E}">
      <dgm:prSet/>
      <dgm:spPr/>
      <dgm:t>
        <a:bodyPr/>
        <a:lstStyle/>
        <a:p>
          <a:endParaRPr lang="id-ID"/>
        </a:p>
      </dgm:t>
    </dgm:pt>
    <dgm:pt modelId="{D7E5CAD0-30D3-460A-A1AC-2699B006C628}">
      <dgm:prSet phldrT="[Text]" custT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id-ID" sz="2400" b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LIOFILISASI</a:t>
          </a:r>
          <a:endParaRPr lang="id-ID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erlin Sans FB Demi" pitchFamily="34" charset="0"/>
          </a:endParaRPr>
        </a:p>
      </dgm:t>
    </dgm:pt>
    <dgm:pt modelId="{BDC9381C-1F7D-48F4-A835-1316F7D8D299}" type="parTrans" cxnId="{581DA417-F13C-44B0-BACD-6A86DC37D411}">
      <dgm:prSet/>
      <dgm:spPr/>
      <dgm:t>
        <a:bodyPr/>
        <a:lstStyle/>
        <a:p>
          <a:endParaRPr lang="id-ID"/>
        </a:p>
      </dgm:t>
    </dgm:pt>
    <dgm:pt modelId="{9B53A73D-6B59-4283-8B5D-9061736C15D1}" type="sibTrans" cxnId="{581DA417-F13C-44B0-BACD-6A86DC37D411}">
      <dgm:prSet/>
      <dgm:spPr/>
      <dgm:t>
        <a:bodyPr/>
        <a:lstStyle/>
        <a:p>
          <a:endParaRPr lang="id-ID"/>
        </a:p>
      </dgm:t>
    </dgm:pt>
    <dgm:pt modelId="{8E9F9AD2-0FA4-4B7E-AF66-885937499E34}">
      <dgm:prSet phldrT="[Text]" custT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id-ID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TABEL </a:t>
          </a:r>
          <a:r>
            <a:rPr lang="id-ID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PER</a:t>
          </a:r>
          <a:r>
            <a:rPr 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BANDINGAN</a:t>
          </a:r>
          <a:endParaRPr lang="id-ID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erlin Sans FB Demi" pitchFamily="34" charset="0"/>
          </a:endParaRPr>
        </a:p>
      </dgm:t>
    </dgm:pt>
    <dgm:pt modelId="{DD44BB45-4F39-458D-AA35-07D6DD7F3D1A}" type="parTrans" cxnId="{58D98519-AD70-4F85-A6F0-CAC7733BD3FA}">
      <dgm:prSet/>
      <dgm:spPr/>
      <dgm:t>
        <a:bodyPr/>
        <a:lstStyle/>
        <a:p>
          <a:endParaRPr lang="id-ID"/>
        </a:p>
      </dgm:t>
    </dgm:pt>
    <dgm:pt modelId="{84B55DCE-1ECF-4778-92A6-EFD78A487FC6}" type="sibTrans" cxnId="{58D98519-AD70-4F85-A6F0-CAC7733BD3FA}">
      <dgm:prSet/>
      <dgm:spPr/>
      <dgm:t>
        <a:bodyPr/>
        <a:lstStyle/>
        <a:p>
          <a:endParaRPr lang="id-ID"/>
        </a:p>
      </dgm:t>
    </dgm:pt>
    <dgm:pt modelId="{EEEAB99D-D10E-4437-9082-884F00F50434}">
      <dgm:prSet phldrT="[Text]" custT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KESIMPULAN</a:t>
          </a:r>
          <a:endParaRPr lang="id-ID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erlin Sans FB Demi" pitchFamily="34" charset="0"/>
          </a:endParaRPr>
        </a:p>
      </dgm:t>
    </dgm:pt>
    <dgm:pt modelId="{3B2819BD-3C64-42F2-9AC1-145B794095A7}" type="parTrans" cxnId="{495229C1-616C-4395-BB11-F4A5E4FD04DE}">
      <dgm:prSet/>
      <dgm:spPr/>
    </dgm:pt>
    <dgm:pt modelId="{BEDAB444-C730-4FBA-9E1E-CFCBA2A9FD74}" type="sibTrans" cxnId="{495229C1-616C-4395-BB11-F4A5E4FD04DE}">
      <dgm:prSet/>
      <dgm:spPr/>
    </dgm:pt>
    <dgm:pt modelId="{DFF65D8D-5973-4EFD-8B01-8BCAC6423339}" type="pres">
      <dgm:prSet presAssocID="{11E22FCA-EBCF-400D-B229-45CB075888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DEA33249-EF6B-484D-B500-9CFB2037AA7B}" type="pres">
      <dgm:prSet presAssocID="{EF19F07D-B30F-4EC5-AFA0-029824C768A9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DC3E63E-92E1-44F5-9BBD-2CF605F4B8DC}" type="pres">
      <dgm:prSet presAssocID="{2A5A575D-D4BD-41ED-8E15-694B78821B27}" presName="spacer" presStyleCnt="0"/>
      <dgm:spPr/>
      <dgm:t>
        <a:bodyPr/>
        <a:lstStyle/>
        <a:p>
          <a:endParaRPr lang="id-ID"/>
        </a:p>
      </dgm:t>
    </dgm:pt>
    <dgm:pt modelId="{88F58F68-08E7-49EE-9E3B-9809F4C43B43}" type="pres">
      <dgm:prSet presAssocID="{8546BF4C-A33C-4ADB-877B-136D7CEF94BD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86B752F-1722-4D5D-893C-2D63F3E8F40F}" type="pres">
      <dgm:prSet presAssocID="{B08123D0-4D50-476C-86B6-17FEB836F65A}" presName="spacer" presStyleCnt="0"/>
      <dgm:spPr/>
      <dgm:t>
        <a:bodyPr/>
        <a:lstStyle/>
        <a:p>
          <a:endParaRPr lang="id-ID"/>
        </a:p>
      </dgm:t>
    </dgm:pt>
    <dgm:pt modelId="{A55B0C69-7B24-42C4-89BB-4943E40928AF}" type="pres">
      <dgm:prSet presAssocID="{EA7E2AC1-0707-4C4E-8CDF-F24CDE1A1F3D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45A8571-27F3-4E70-9B75-E85EE7BFD60F}" type="pres">
      <dgm:prSet presAssocID="{039C4A1E-92D8-43E2-8B52-3DBBE1EA247D}" presName="spacer" presStyleCnt="0"/>
      <dgm:spPr/>
      <dgm:t>
        <a:bodyPr/>
        <a:lstStyle/>
        <a:p>
          <a:endParaRPr lang="id-ID"/>
        </a:p>
      </dgm:t>
    </dgm:pt>
    <dgm:pt modelId="{B47991C7-73EE-44DD-9A12-CCED0B7D0984}" type="pres">
      <dgm:prSet presAssocID="{D7E5CAD0-30D3-460A-A1AC-2699B006C628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18C6293-16FC-4B19-9368-E804E265A51D}" type="pres">
      <dgm:prSet presAssocID="{9B53A73D-6B59-4283-8B5D-9061736C15D1}" presName="spacer" presStyleCnt="0"/>
      <dgm:spPr/>
      <dgm:t>
        <a:bodyPr/>
        <a:lstStyle/>
        <a:p>
          <a:endParaRPr lang="id-ID"/>
        </a:p>
      </dgm:t>
    </dgm:pt>
    <dgm:pt modelId="{35D5BF56-4C0A-4311-A863-A5EF91C32B99}" type="pres">
      <dgm:prSet presAssocID="{0BEAEEB7-92B8-48E0-9C50-50F2318C3040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6262D9B-9869-44A4-A196-8DC14D27D737}" type="pres">
      <dgm:prSet presAssocID="{529B8924-87FD-400D-8CD9-90D1DE9AF79D}" presName="spacer" presStyleCnt="0"/>
      <dgm:spPr/>
      <dgm:t>
        <a:bodyPr/>
        <a:lstStyle/>
        <a:p>
          <a:endParaRPr lang="id-ID"/>
        </a:p>
      </dgm:t>
    </dgm:pt>
    <dgm:pt modelId="{771A88CE-B7CA-4278-87DC-9C19DA3AB501}" type="pres">
      <dgm:prSet presAssocID="{8E9F9AD2-0FA4-4B7E-AF66-885937499E34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EF03B21-0319-4645-B117-A52F55AC0BC8}" type="pres">
      <dgm:prSet presAssocID="{84B55DCE-1ECF-4778-92A6-EFD78A487FC6}" presName="spacer" presStyleCnt="0"/>
      <dgm:spPr/>
    </dgm:pt>
    <dgm:pt modelId="{647BA4A1-F7EF-488E-A450-577DC321A5ED}" type="pres">
      <dgm:prSet presAssocID="{EEEAB99D-D10E-4437-9082-884F00F50434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297148-A885-4B5C-84C3-EE329DB7428E}" type="presOf" srcId="{EEEAB99D-D10E-4437-9082-884F00F50434}" destId="{647BA4A1-F7EF-488E-A450-577DC321A5ED}" srcOrd="0" destOrd="0" presId="urn:microsoft.com/office/officeart/2005/8/layout/vList2"/>
    <dgm:cxn modelId="{1EA00CD9-CCC0-4FE2-A5B9-E2E478130290}" type="presOf" srcId="{11E22FCA-EBCF-400D-B229-45CB075888C5}" destId="{DFF65D8D-5973-4EFD-8B01-8BCAC6423339}" srcOrd="0" destOrd="0" presId="urn:microsoft.com/office/officeart/2005/8/layout/vList2"/>
    <dgm:cxn modelId="{495229C1-616C-4395-BB11-F4A5E4FD04DE}" srcId="{11E22FCA-EBCF-400D-B229-45CB075888C5}" destId="{EEEAB99D-D10E-4437-9082-884F00F50434}" srcOrd="6" destOrd="0" parTransId="{3B2819BD-3C64-42F2-9AC1-145B794095A7}" sibTransId="{BEDAB444-C730-4FBA-9E1E-CFCBA2A9FD74}"/>
    <dgm:cxn modelId="{C52CEFC2-42EC-44C5-A315-31DE57C5466A}" type="presOf" srcId="{EA7E2AC1-0707-4C4E-8CDF-F24CDE1A1F3D}" destId="{A55B0C69-7B24-42C4-89BB-4943E40928AF}" srcOrd="0" destOrd="0" presId="urn:microsoft.com/office/officeart/2005/8/layout/vList2"/>
    <dgm:cxn modelId="{124BEDBD-E46A-4231-B0FD-723402C22DF0}" type="presOf" srcId="{8546BF4C-A33C-4ADB-877B-136D7CEF94BD}" destId="{88F58F68-08E7-49EE-9E3B-9809F4C43B43}" srcOrd="0" destOrd="0" presId="urn:microsoft.com/office/officeart/2005/8/layout/vList2"/>
    <dgm:cxn modelId="{3C4961DE-3A77-4101-87CE-A1BF984B062E}" type="presOf" srcId="{EF19F07D-B30F-4EC5-AFA0-029824C768A9}" destId="{DEA33249-EF6B-484D-B500-9CFB2037AA7B}" srcOrd="0" destOrd="0" presId="urn:microsoft.com/office/officeart/2005/8/layout/vList2"/>
    <dgm:cxn modelId="{A3253DC7-1E67-4DAF-9926-7D3D95D36749}" type="presOf" srcId="{8E9F9AD2-0FA4-4B7E-AF66-885937499E34}" destId="{771A88CE-B7CA-4278-87DC-9C19DA3AB501}" srcOrd="0" destOrd="0" presId="urn:microsoft.com/office/officeart/2005/8/layout/vList2"/>
    <dgm:cxn modelId="{581DA417-F13C-44B0-BACD-6A86DC37D411}" srcId="{11E22FCA-EBCF-400D-B229-45CB075888C5}" destId="{D7E5CAD0-30D3-460A-A1AC-2699B006C628}" srcOrd="3" destOrd="0" parTransId="{BDC9381C-1F7D-48F4-A835-1316F7D8D299}" sibTransId="{9B53A73D-6B59-4283-8B5D-9061736C15D1}"/>
    <dgm:cxn modelId="{58D98519-AD70-4F85-A6F0-CAC7733BD3FA}" srcId="{11E22FCA-EBCF-400D-B229-45CB075888C5}" destId="{8E9F9AD2-0FA4-4B7E-AF66-885937499E34}" srcOrd="5" destOrd="0" parTransId="{DD44BB45-4F39-458D-AA35-07D6DD7F3D1A}" sibTransId="{84B55DCE-1ECF-4778-92A6-EFD78A487FC6}"/>
    <dgm:cxn modelId="{38B01350-D455-4298-8DC6-260460C99F33}" type="presOf" srcId="{D7E5CAD0-30D3-460A-A1AC-2699B006C628}" destId="{B47991C7-73EE-44DD-9A12-CCED0B7D0984}" srcOrd="0" destOrd="0" presId="urn:microsoft.com/office/officeart/2005/8/layout/vList2"/>
    <dgm:cxn modelId="{39267B21-6FC2-46A3-AE0D-1E3A2DF23E95}" type="presOf" srcId="{0BEAEEB7-92B8-48E0-9C50-50F2318C3040}" destId="{35D5BF56-4C0A-4311-A863-A5EF91C32B99}" srcOrd="0" destOrd="0" presId="urn:microsoft.com/office/officeart/2005/8/layout/vList2"/>
    <dgm:cxn modelId="{8EA3D7B8-970B-4908-B227-956350BFD715}" srcId="{11E22FCA-EBCF-400D-B229-45CB075888C5}" destId="{EA7E2AC1-0707-4C4E-8CDF-F24CDE1A1F3D}" srcOrd="2" destOrd="0" parTransId="{1FB7186D-8BD0-4DED-8841-99B6FC0C30DF}" sibTransId="{039C4A1E-92D8-43E2-8B52-3DBBE1EA247D}"/>
    <dgm:cxn modelId="{BB5EC304-85F1-4945-B558-651DF132C63E}" srcId="{11E22FCA-EBCF-400D-B229-45CB075888C5}" destId="{0BEAEEB7-92B8-48E0-9C50-50F2318C3040}" srcOrd="4" destOrd="0" parTransId="{8ACE2649-09AA-4116-A4FB-6E2C96FE0903}" sibTransId="{529B8924-87FD-400D-8CD9-90D1DE9AF79D}"/>
    <dgm:cxn modelId="{2BF486DC-4877-407F-861E-85708F14850D}" srcId="{11E22FCA-EBCF-400D-B229-45CB075888C5}" destId="{8546BF4C-A33C-4ADB-877B-136D7CEF94BD}" srcOrd="1" destOrd="0" parTransId="{8DB0DCB0-3CEE-489E-99B7-612C9FF04BEA}" sibTransId="{B08123D0-4D50-476C-86B6-17FEB836F65A}"/>
    <dgm:cxn modelId="{E5DF6554-1DB1-414A-8054-ECA4B323D914}" srcId="{11E22FCA-EBCF-400D-B229-45CB075888C5}" destId="{EF19F07D-B30F-4EC5-AFA0-029824C768A9}" srcOrd="0" destOrd="0" parTransId="{EE70E9F6-1796-441E-860A-A689B87017B3}" sibTransId="{2A5A575D-D4BD-41ED-8E15-694B78821B27}"/>
    <dgm:cxn modelId="{8CF07DD7-91B8-45CD-B102-354E4A2DECC3}" type="presParOf" srcId="{DFF65D8D-5973-4EFD-8B01-8BCAC6423339}" destId="{DEA33249-EF6B-484D-B500-9CFB2037AA7B}" srcOrd="0" destOrd="0" presId="urn:microsoft.com/office/officeart/2005/8/layout/vList2"/>
    <dgm:cxn modelId="{9A892DBF-53F8-473A-A4CF-B4FDEA3087A3}" type="presParOf" srcId="{DFF65D8D-5973-4EFD-8B01-8BCAC6423339}" destId="{5DC3E63E-92E1-44F5-9BBD-2CF605F4B8DC}" srcOrd="1" destOrd="0" presId="urn:microsoft.com/office/officeart/2005/8/layout/vList2"/>
    <dgm:cxn modelId="{273D2BE0-7583-4504-A0D7-A015053BA0FF}" type="presParOf" srcId="{DFF65D8D-5973-4EFD-8B01-8BCAC6423339}" destId="{88F58F68-08E7-49EE-9E3B-9809F4C43B43}" srcOrd="2" destOrd="0" presId="urn:microsoft.com/office/officeart/2005/8/layout/vList2"/>
    <dgm:cxn modelId="{60665308-C660-4A62-98E1-FF8775082E18}" type="presParOf" srcId="{DFF65D8D-5973-4EFD-8B01-8BCAC6423339}" destId="{186B752F-1722-4D5D-893C-2D63F3E8F40F}" srcOrd="3" destOrd="0" presId="urn:microsoft.com/office/officeart/2005/8/layout/vList2"/>
    <dgm:cxn modelId="{7AF723F1-3854-4D96-96AC-C353D7AE88FD}" type="presParOf" srcId="{DFF65D8D-5973-4EFD-8B01-8BCAC6423339}" destId="{A55B0C69-7B24-42C4-89BB-4943E40928AF}" srcOrd="4" destOrd="0" presId="urn:microsoft.com/office/officeart/2005/8/layout/vList2"/>
    <dgm:cxn modelId="{1B4BFEE4-CB90-41AF-B091-129E5DA407DD}" type="presParOf" srcId="{DFF65D8D-5973-4EFD-8B01-8BCAC6423339}" destId="{D45A8571-27F3-4E70-9B75-E85EE7BFD60F}" srcOrd="5" destOrd="0" presId="urn:microsoft.com/office/officeart/2005/8/layout/vList2"/>
    <dgm:cxn modelId="{4C2F5950-F02D-44F0-8A57-B27AFCDF44B0}" type="presParOf" srcId="{DFF65D8D-5973-4EFD-8B01-8BCAC6423339}" destId="{B47991C7-73EE-44DD-9A12-CCED0B7D0984}" srcOrd="6" destOrd="0" presId="urn:microsoft.com/office/officeart/2005/8/layout/vList2"/>
    <dgm:cxn modelId="{46B6B37F-F93D-4F48-9BC6-B09FC482DA36}" type="presParOf" srcId="{DFF65D8D-5973-4EFD-8B01-8BCAC6423339}" destId="{E18C6293-16FC-4B19-9368-E804E265A51D}" srcOrd="7" destOrd="0" presId="urn:microsoft.com/office/officeart/2005/8/layout/vList2"/>
    <dgm:cxn modelId="{AF4026F5-BAAD-446D-B758-D5F73D61D1BC}" type="presParOf" srcId="{DFF65D8D-5973-4EFD-8B01-8BCAC6423339}" destId="{35D5BF56-4C0A-4311-A863-A5EF91C32B99}" srcOrd="8" destOrd="0" presId="urn:microsoft.com/office/officeart/2005/8/layout/vList2"/>
    <dgm:cxn modelId="{E48C185E-F887-4D30-97B0-31F00CE52A0C}" type="presParOf" srcId="{DFF65D8D-5973-4EFD-8B01-8BCAC6423339}" destId="{26262D9B-9869-44A4-A196-8DC14D27D737}" srcOrd="9" destOrd="0" presId="urn:microsoft.com/office/officeart/2005/8/layout/vList2"/>
    <dgm:cxn modelId="{69E991CF-C919-4D41-A82F-44E088A6A396}" type="presParOf" srcId="{DFF65D8D-5973-4EFD-8B01-8BCAC6423339}" destId="{771A88CE-B7CA-4278-87DC-9C19DA3AB501}" srcOrd="10" destOrd="0" presId="urn:microsoft.com/office/officeart/2005/8/layout/vList2"/>
    <dgm:cxn modelId="{836EF36A-68D8-4F19-B042-93B40672E548}" type="presParOf" srcId="{DFF65D8D-5973-4EFD-8B01-8BCAC6423339}" destId="{1EF03B21-0319-4645-B117-A52F55AC0BC8}" srcOrd="11" destOrd="0" presId="urn:microsoft.com/office/officeart/2005/8/layout/vList2"/>
    <dgm:cxn modelId="{6A1EC3C6-A41B-4A45-8C65-8194A7C05E6D}" type="presParOf" srcId="{DFF65D8D-5973-4EFD-8B01-8BCAC6423339}" destId="{647BA4A1-F7EF-488E-A450-577DC321A5ED}" srcOrd="12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A33249-EF6B-484D-B500-9CFB2037AA7B}">
      <dsp:nvSpPr>
        <dsp:cNvPr id="0" name=""/>
        <dsp:cNvSpPr/>
      </dsp:nvSpPr>
      <dsp:spPr>
        <a:xfrm>
          <a:off x="0" y="55063"/>
          <a:ext cx="5184576" cy="8985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TEKNIK PENYIMPANAN MIKROORGANISME</a:t>
          </a:r>
          <a:endParaRPr lang="id-ID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erlin Sans FB Demi" pitchFamily="34" charset="0"/>
          </a:endParaRPr>
        </a:p>
      </dsp:txBody>
      <dsp:txXfrm>
        <a:off x="0" y="55063"/>
        <a:ext cx="5184576" cy="898560"/>
      </dsp:txXfrm>
    </dsp:sp>
    <dsp:sp modelId="{88F58F68-08E7-49EE-9E3B-9809F4C43B43}">
      <dsp:nvSpPr>
        <dsp:cNvPr id="0" name=""/>
        <dsp:cNvSpPr/>
      </dsp:nvSpPr>
      <dsp:spPr>
        <a:xfrm>
          <a:off x="0" y="1091863"/>
          <a:ext cx="5184576" cy="898560"/>
        </a:xfrm>
        <a:prstGeom prst="roundRect">
          <a:avLst/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b="1" kern="120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AGAR SLANT</a:t>
          </a:r>
          <a:endParaRPr lang="id-ID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erlin Sans FB Demi" pitchFamily="34" charset="0"/>
          </a:endParaRPr>
        </a:p>
      </dsp:txBody>
      <dsp:txXfrm>
        <a:off x="0" y="1091863"/>
        <a:ext cx="5184576" cy="898560"/>
      </dsp:txXfrm>
    </dsp:sp>
    <dsp:sp modelId="{A55B0C69-7B24-42C4-89BB-4943E40928AF}">
      <dsp:nvSpPr>
        <dsp:cNvPr id="0" name=""/>
        <dsp:cNvSpPr/>
      </dsp:nvSpPr>
      <dsp:spPr>
        <a:xfrm>
          <a:off x="0" y="2128663"/>
          <a:ext cx="5184576" cy="898560"/>
        </a:xfrm>
        <a:prstGeom prst="roundRect">
          <a:avLst/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b="1" kern="120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GLYSEROL</a:t>
          </a:r>
          <a:endParaRPr lang="id-ID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erlin Sans FB Demi" pitchFamily="34" charset="0"/>
          </a:endParaRPr>
        </a:p>
      </dsp:txBody>
      <dsp:txXfrm>
        <a:off x="0" y="2128663"/>
        <a:ext cx="5184576" cy="898560"/>
      </dsp:txXfrm>
    </dsp:sp>
    <dsp:sp modelId="{B47991C7-73EE-44DD-9A12-CCED0B7D0984}">
      <dsp:nvSpPr>
        <dsp:cNvPr id="0" name=""/>
        <dsp:cNvSpPr/>
      </dsp:nvSpPr>
      <dsp:spPr>
        <a:xfrm>
          <a:off x="0" y="3165463"/>
          <a:ext cx="5184576" cy="898560"/>
        </a:xfrm>
        <a:prstGeom prst="roundRect">
          <a:avLst/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b="1" kern="120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LIOFILISASI</a:t>
          </a:r>
          <a:endParaRPr lang="id-ID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erlin Sans FB Demi" pitchFamily="34" charset="0"/>
          </a:endParaRPr>
        </a:p>
      </dsp:txBody>
      <dsp:txXfrm>
        <a:off x="0" y="3165463"/>
        <a:ext cx="5184576" cy="898560"/>
      </dsp:txXfrm>
    </dsp:sp>
    <dsp:sp modelId="{35D5BF56-4C0A-4311-A863-A5EF91C32B99}">
      <dsp:nvSpPr>
        <dsp:cNvPr id="0" name=""/>
        <dsp:cNvSpPr/>
      </dsp:nvSpPr>
      <dsp:spPr>
        <a:xfrm>
          <a:off x="0" y="4202264"/>
          <a:ext cx="5184576" cy="898560"/>
        </a:xfrm>
        <a:prstGeom prst="roundRect">
          <a:avLst/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LIQUID</a:t>
          </a:r>
          <a:r>
            <a:rPr lang="id-ID" sz="2400" b="1" kern="120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 NITROGEN</a:t>
          </a:r>
          <a:endParaRPr lang="id-ID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erlin Sans FB Demi" pitchFamily="34" charset="0"/>
          </a:endParaRPr>
        </a:p>
      </dsp:txBody>
      <dsp:txXfrm>
        <a:off x="0" y="4202264"/>
        <a:ext cx="5184576" cy="898560"/>
      </dsp:txXfrm>
    </dsp:sp>
    <dsp:sp modelId="{771A88CE-B7CA-4278-87DC-9C19DA3AB501}">
      <dsp:nvSpPr>
        <dsp:cNvPr id="0" name=""/>
        <dsp:cNvSpPr/>
      </dsp:nvSpPr>
      <dsp:spPr>
        <a:xfrm>
          <a:off x="0" y="5239064"/>
          <a:ext cx="5184576" cy="89856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rPr>
            <a:t>TABEL PERBEDAAN</a:t>
          </a:r>
          <a:endParaRPr lang="id-ID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erlin Sans FB Demi" pitchFamily="34" charset="0"/>
          </a:endParaRPr>
        </a:p>
      </dsp:txBody>
      <dsp:txXfrm>
        <a:off x="0" y="5239064"/>
        <a:ext cx="5184576" cy="898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B8D4-9948-4CD5-AFFF-5CECC563512F}" type="datetimeFigureOut">
              <a:rPr lang="id-ID" smtClean="0"/>
              <a:pPr/>
              <a:t>25/03/2013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760CF-036F-455E-88B8-3D856E95655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B8D4-9948-4CD5-AFFF-5CECC563512F}" type="datetimeFigureOut">
              <a:rPr lang="id-ID" smtClean="0"/>
              <a:pPr/>
              <a:t>25/03/2013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760CF-036F-455E-88B8-3D856E95655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B8D4-9948-4CD5-AFFF-5CECC563512F}" type="datetimeFigureOut">
              <a:rPr lang="id-ID" smtClean="0"/>
              <a:pPr/>
              <a:t>25/03/2013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760CF-036F-455E-88B8-3D856E95655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B8D4-9948-4CD5-AFFF-5CECC563512F}" type="datetimeFigureOut">
              <a:rPr lang="id-ID" smtClean="0"/>
              <a:pPr/>
              <a:t>25/03/2013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760CF-036F-455E-88B8-3D856E95655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B8D4-9948-4CD5-AFFF-5CECC563512F}" type="datetimeFigureOut">
              <a:rPr lang="id-ID" smtClean="0"/>
              <a:pPr/>
              <a:t>25/03/2013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760CF-036F-455E-88B8-3D856E95655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B8D4-9948-4CD5-AFFF-5CECC563512F}" type="datetimeFigureOut">
              <a:rPr lang="id-ID" smtClean="0"/>
              <a:pPr/>
              <a:t>25/03/2013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760CF-036F-455E-88B8-3D856E95655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B8D4-9948-4CD5-AFFF-5CECC563512F}" type="datetimeFigureOut">
              <a:rPr lang="id-ID" smtClean="0"/>
              <a:pPr/>
              <a:t>25/03/2013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760CF-036F-455E-88B8-3D856E95655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B8D4-9948-4CD5-AFFF-5CECC563512F}" type="datetimeFigureOut">
              <a:rPr lang="id-ID" smtClean="0"/>
              <a:pPr/>
              <a:t>25/03/2013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760CF-036F-455E-88B8-3D856E95655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B8D4-9948-4CD5-AFFF-5CECC563512F}" type="datetimeFigureOut">
              <a:rPr lang="id-ID" smtClean="0"/>
              <a:pPr/>
              <a:t>25/03/2013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760CF-036F-455E-88B8-3D856E95655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B8D4-9948-4CD5-AFFF-5CECC563512F}" type="datetimeFigureOut">
              <a:rPr lang="id-ID" smtClean="0"/>
              <a:pPr/>
              <a:t>25/03/2013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760CF-036F-455E-88B8-3D856E95655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B8D4-9948-4CD5-AFFF-5CECC563512F}" type="datetimeFigureOut">
              <a:rPr lang="id-ID" smtClean="0"/>
              <a:pPr/>
              <a:t>25/03/2013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760CF-036F-455E-88B8-3D856E95655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FB8D4-9948-4CD5-AFFF-5CECC563512F}" type="datetimeFigureOut">
              <a:rPr lang="id-ID" smtClean="0"/>
              <a:pPr/>
              <a:t>25/03/2013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760CF-036F-455E-88B8-3D856E95655A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8.jpeg"/><Relationship Id="rId7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http://www.mansfield.ohio-state.edu/~sabedon/black06_files/image005.gif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8.jpeg"/><Relationship Id="rId7" Type="http://schemas.openxmlformats.org/officeDocument/2006/relationships/hyperlink" Target="http://tsffarmasiunsoed2012.files.wordpress.com/2012/05/43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tx1"/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5" name="Rounded Rectangle 4"/>
          <p:cNvSpPr/>
          <p:nvPr/>
        </p:nvSpPr>
        <p:spPr>
          <a:xfrm>
            <a:off x="2051720" y="260648"/>
            <a:ext cx="6984776" cy="2016224"/>
          </a:xfrm>
          <a:prstGeom prst="roundRect">
            <a:avLst/>
          </a:prstGeom>
          <a:solidFill>
            <a:schemeClr val="tx1">
              <a:lumMod val="50000"/>
              <a:lumOff val="50000"/>
              <a:alpha val="48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vie" pitchFamily="82" charset="0"/>
              </a:rPr>
              <a:t>TEKNIK PENYIMPANAN MIKROORGANISME</a:t>
            </a:r>
            <a:endParaRPr lang="id-ID" sz="3200" dirty="0">
              <a:solidFill>
                <a:srgbClr val="00B0F0"/>
              </a:solidFill>
              <a:latin typeface="Ravie" pitchFamily="82" charset="0"/>
            </a:endParaRPr>
          </a:p>
        </p:txBody>
      </p:sp>
      <p:pic>
        <p:nvPicPr>
          <p:cNvPr id="6" name="Picture 5" descr="Anim-Simb-UB-2003c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861292"/>
            <a:ext cx="1626372" cy="164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3031232" y="2276872"/>
            <a:ext cx="6112768" cy="3168352"/>
          </a:xfrm>
          <a:prstGeom prst="round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				</a:t>
            </a:r>
            <a:r>
              <a:rPr kumimoji="0" lang="id-ID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           </a:t>
            </a: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IQBAL ALI MUSTOFA</a:t>
            </a:r>
          </a:p>
          <a:p>
            <a:pPr marL="342900" marR="0" lvl="0" indent="-34290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				</a:t>
            </a:r>
            <a:r>
              <a:rPr kumimoji="0" lang="id-ID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           </a:t>
            </a: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NUNUNG PRASETYO</a:t>
            </a:r>
          </a:p>
          <a:p>
            <a:pPr marL="342900" marR="0" lvl="0" indent="-34290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				           RABITHA </a:t>
            </a: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ALMAS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 F</a:t>
            </a:r>
            <a:endParaRPr kumimoji="0" lang="id-ID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erlin Sans FB Demi" pitchFamily="34" charset="0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				</a:t>
            </a:r>
            <a:r>
              <a:rPr kumimoji="0" lang="id-ID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           </a:t>
            </a: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ANGGI NURVIANTI</a:t>
            </a:r>
          </a:p>
          <a:p>
            <a:pPr marL="342900" marR="0" lvl="0" indent="-34290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				           DININURILMI PUTRI</a:t>
            </a:r>
          </a:p>
          <a:p>
            <a:pPr marL="342900" marR="0" lvl="0" indent="-34290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				</a:t>
            </a:r>
            <a:r>
              <a:rPr kumimoji="0" lang="id-ID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           </a:t>
            </a: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SUGIYATI NINGRUM</a:t>
            </a:r>
          </a:p>
          <a:p>
            <a:pPr marL="342900" marR="0" lvl="0" indent="-34290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				</a:t>
            </a:r>
            <a:r>
              <a:rPr kumimoji="0" lang="id-ID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           </a:t>
            </a: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LIDYA ARIYANI</a:t>
            </a:r>
          </a:p>
          <a:p>
            <a:pPr marL="342900" indent="-342900">
              <a:spcBef>
                <a:spcPct val="20000"/>
              </a:spcBef>
            </a:pP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				</a:t>
            </a:r>
            <a:r>
              <a:rPr kumimoji="0" lang="id-ID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           </a:t>
            </a: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ULLYVIA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 DEWI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  O</a:t>
            </a:r>
            <a:endParaRPr lang="id-ID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id-ID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				           ELYSABETH</a:t>
            </a:r>
            <a:endParaRPr lang="id-ID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marL="342900" marR="0" lvl="0" indent="-34290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d-ID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	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223120" y="5445224"/>
            <a:ext cx="79208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400" b="1" dirty="0" smtClean="0">
                <a:solidFill>
                  <a:srgbClr val="00B0F0"/>
                </a:solidFill>
                <a:effectLst/>
                <a:latin typeface="Berlin Sans FB Demi" pitchFamily="34" charset="0"/>
              </a:rPr>
              <a:t>F</a:t>
            </a:r>
            <a:r>
              <a:rPr lang="id-ID" sz="2400" b="1" dirty="0">
                <a:solidFill>
                  <a:srgbClr val="00B0F0"/>
                </a:solidFill>
                <a:effectLst/>
                <a:latin typeface="Berlin Sans FB Demi" pitchFamily="34" charset="0"/>
              </a:rPr>
              <a:t>AKULTAS</a:t>
            </a:r>
            <a:r>
              <a:rPr lang="en-US" sz="2400" b="1" dirty="0">
                <a:solidFill>
                  <a:srgbClr val="00B0F0"/>
                </a:solidFill>
                <a:effectLst/>
                <a:latin typeface="Berlin Sans FB Demi" pitchFamily="34" charset="0"/>
              </a:rPr>
              <a:t> TEKNOLOGI PERTANIAN</a:t>
            </a:r>
          </a:p>
          <a:p>
            <a:pPr algn="r">
              <a:defRPr/>
            </a:pPr>
            <a:r>
              <a:rPr lang="en-US" sz="2400" b="1" dirty="0">
                <a:solidFill>
                  <a:srgbClr val="00B0F0"/>
                </a:solidFill>
                <a:effectLst/>
                <a:latin typeface="Berlin Sans FB Demi" pitchFamily="34" charset="0"/>
              </a:rPr>
              <a:t>UNIVERSITAS BRAWIJAYA</a:t>
            </a:r>
          </a:p>
          <a:p>
            <a:pPr algn="r">
              <a:defRPr/>
            </a:pPr>
            <a:r>
              <a:rPr lang="id-ID" sz="2400" b="1" dirty="0">
                <a:solidFill>
                  <a:srgbClr val="00B0F0"/>
                </a:solidFill>
                <a:effectLst/>
                <a:latin typeface="Berlin Sans FB Demi" pitchFamily="34" charset="0"/>
              </a:rPr>
              <a:t>201</a:t>
            </a:r>
            <a:r>
              <a:rPr lang="en-US" sz="2400" b="1" dirty="0">
                <a:solidFill>
                  <a:srgbClr val="00B0F0"/>
                </a:solidFill>
                <a:effectLst/>
                <a:latin typeface="Berlin Sans FB Demi" pitchFamily="34" charset="0"/>
              </a:rPr>
              <a:t>3</a:t>
            </a:r>
            <a:endParaRPr lang="id-ID" sz="2400" b="1" dirty="0">
              <a:solidFill>
                <a:srgbClr val="00B0F0"/>
              </a:solidFill>
              <a:effectLst/>
              <a:latin typeface="Berlin Sans FB Demi" pitchFamily="34" charset="0"/>
            </a:endParaRPr>
          </a:p>
        </p:txBody>
      </p:sp>
      <p:pic>
        <p:nvPicPr>
          <p:cNvPr id="7170" name="Picture 2" descr="D:\ppt mikro\mikroorganisme-ilustrasi-_120209220053-2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960" y="3040732"/>
            <a:ext cx="3429000" cy="3268588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000" dir="5400000" sy="-100000" algn="bl" rotWithShape="0"/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01266"/>
            <a:ext cx="2843808" cy="277175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2" name="Picture 4" descr="D:\ppt mikro\tentang-bakteri-escherichia-col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3068960"/>
            <a:ext cx="2088232" cy="1872208"/>
          </a:xfrm>
          <a:prstGeom prst="ellipse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3" name="Picture 2" descr="D:\ppt mikro\bakteri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5126497"/>
            <a:ext cx="1656184" cy="1614871"/>
          </a:xfrm>
          <a:prstGeom prst="ellipse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000528"/>
          </a:xfrm>
        </p:spPr>
        <p:txBody>
          <a:bodyPr>
            <a:noAutofit/>
          </a:bodyPr>
          <a:lstStyle/>
          <a:p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Alat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khusus 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untuk </a:t>
            </a:r>
            <a:r>
              <a:rPr lang="id-ID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mengontrol tingkat pembekuan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sebelum disimpan dalam waktu lama dalam nitrogen cair. </a:t>
            </a:r>
            <a:endParaRPr lang="id-ID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Media : </a:t>
            </a:r>
            <a:r>
              <a:rPr lang="id-ID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10 </a:t>
            </a:r>
            <a:r>
              <a:rPr lang="id-ID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% (vol/vol) gliserol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atau</a:t>
            </a:r>
            <a:r>
              <a:rPr lang="id-ID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5% (vol/vol) DMSO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. </a:t>
            </a:r>
            <a:endParaRPr lang="id-ID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Suhu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penyimpanan 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: </a:t>
            </a:r>
            <a:r>
              <a:rPr lang="id-ID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77 </a:t>
            </a:r>
            <a:r>
              <a:rPr lang="id-ID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atau</a:t>
            </a:r>
            <a:r>
              <a:rPr lang="id-ID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-</a:t>
            </a:r>
            <a:r>
              <a:rPr lang="id-ID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196</a:t>
            </a:r>
            <a:r>
              <a:rPr lang="id-ID" sz="2400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0</a:t>
            </a:r>
            <a:r>
              <a:rPr lang="id-ID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C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. </a:t>
            </a:r>
          </a:p>
          <a:p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uhu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rendah 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: reaksi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biokimia yang menyebabkan kematian pada sel dapat diperlambat</a:t>
            </a:r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.</a:t>
            </a:r>
          </a:p>
          <a:p>
            <a:r>
              <a:rPr lang="id-ID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Penyimpanan dapat </a:t>
            </a:r>
            <a:r>
              <a:rPr lang="id-ID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berlangsung hingga 100 tahun.</a:t>
            </a:r>
          </a:p>
          <a:p>
            <a:endParaRPr lang="id-ID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grpSp>
        <p:nvGrpSpPr>
          <p:cNvPr id="4" name="Group 7"/>
          <p:cNvGrpSpPr/>
          <p:nvPr/>
        </p:nvGrpSpPr>
        <p:grpSpPr>
          <a:xfrm>
            <a:off x="0" y="1"/>
            <a:ext cx="6804248" cy="1052735"/>
            <a:chOff x="0" y="0"/>
            <a:chExt cx="7092280" cy="1412777"/>
          </a:xfrm>
        </p:grpSpPr>
        <p:pic>
          <p:nvPicPr>
            <p:cNvPr id="3074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3075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3076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3077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grpSp>
        <p:nvGrpSpPr>
          <p:cNvPr id="5" name="Group 8"/>
          <p:cNvGrpSpPr/>
          <p:nvPr/>
        </p:nvGrpSpPr>
        <p:grpSpPr>
          <a:xfrm>
            <a:off x="2195736" y="5733256"/>
            <a:ext cx="6948264" cy="1124744"/>
            <a:chOff x="0" y="0"/>
            <a:chExt cx="7092280" cy="1412777"/>
          </a:xfrm>
        </p:grpSpPr>
        <p:pic>
          <p:nvPicPr>
            <p:cNvPr id="10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11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12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13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096" y="476672"/>
            <a:ext cx="3707904" cy="638944"/>
          </a:xfrm>
          <a:prstGeom prst="roundRect">
            <a:avLst>
              <a:gd name="adj" fmla="val 34634"/>
            </a:avLst>
          </a:prstGeom>
          <a:solidFill>
            <a:srgbClr val="7030A0">
              <a:alpha val="5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id-ID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LIQUID NITROGEN</a:t>
            </a:r>
            <a:endParaRPr lang="id-ID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/>
          <p:nvPr/>
        </p:nvGrpSpPr>
        <p:grpSpPr>
          <a:xfrm>
            <a:off x="0" y="1"/>
            <a:ext cx="6804248" cy="1052735"/>
            <a:chOff x="0" y="0"/>
            <a:chExt cx="7092280" cy="1412777"/>
          </a:xfrm>
        </p:grpSpPr>
        <p:pic>
          <p:nvPicPr>
            <p:cNvPr id="3074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3075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3076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3077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grpSp>
        <p:nvGrpSpPr>
          <p:cNvPr id="5" name="Group 8"/>
          <p:cNvGrpSpPr/>
          <p:nvPr/>
        </p:nvGrpSpPr>
        <p:grpSpPr>
          <a:xfrm>
            <a:off x="2195736" y="5733256"/>
            <a:ext cx="6948264" cy="1124744"/>
            <a:chOff x="0" y="0"/>
            <a:chExt cx="7092280" cy="1412777"/>
          </a:xfrm>
        </p:grpSpPr>
        <p:pic>
          <p:nvPicPr>
            <p:cNvPr id="10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11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12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13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2120" y="620688"/>
            <a:ext cx="3491880" cy="638944"/>
          </a:xfrm>
          <a:prstGeom prst="roundRect">
            <a:avLst>
              <a:gd name="adj" fmla="val 34634"/>
            </a:avLst>
          </a:prstGeom>
          <a:solidFill>
            <a:srgbClr val="7030A0">
              <a:alpha val="5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id-ID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LIQUID NITROGEN</a:t>
            </a:r>
            <a:endParaRPr lang="id-ID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7"/>
          <a:srcRect l="6044" t="6204" r="6043" b="6204"/>
          <a:stretch>
            <a:fillRect/>
          </a:stretch>
        </p:blipFill>
        <p:spPr bwMode="auto">
          <a:xfrm>
            <a:off x="214282" y="1500174"/>
            <a:ext cx="264320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/>
          <a:srcRect l="22978" t="17033" r="21323" b="5700"/>
          <a:stretch>
            <a:fillRect/>
          </a:stretch>
        </p:blipFill>
        <p:spPr bwMode="auto">
          <a:xfrm>
            <a:off x="4000496" y="1428736"/>
            <a:ext cx="4929222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Right Arrow 18"/>
          <p:cNvSpPr/>
          <p:nvPr/>
        </p:nvSpPr>
        <p:spPr>
          <a:xfrm>
            <a:off x="3071802" y="3214686"/>
            <a:ext cx="857256" cy="571504"/>
          </a:xfrm>
          <a:prstGeom prst="righ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" y="-24"/>
            <a:ext cx="9144000" cy="6858000"/>
          </a:xfrm>
          <a:prstGeom prst="rect">
            <a:avLst/>
          </a:prstGeom>
          <a:solidFill>
            <a:srgbClr val="7030A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4282" y="860705"/>
          <a:ext cx="8643998" cy="5640129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428760"/>
                <a:gridCol w="1500198"/>
                <a:gridCol w="1071570"/>
                <a:gridCol w="4643470"/>
              </a:tblGrid>
              <a:tr h="16266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Teknik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Penyimpanan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Perbandingan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69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Media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Suhu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Prinsip</a:t>
                      </a:r>
                      <a:endParaRPr lang="en-US" sz="15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/>
                </a:tc>
              </a:tr>
              <a:tr h="1109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Agar Slants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Agar Miring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5</a:t>
                      </a:r>
                      <a:r>
                        <a:rPr lang="en-US" sz="1500" baseline="30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0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C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sampai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-20</a:t>
                      </a:r>
                      <a:r>
                        <a:rPr lang="en-US" sz="1500" baseline="30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0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C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Menggunakan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komposisi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media,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suhu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,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dan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interval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waktu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pemindahan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yang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tepat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Jangka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pendek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kerena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kultur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mudah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terkontaminasi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509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Gliserol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10% (v/v)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Gliserol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5% (v/v) DMSO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Meningkatkan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energy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bebas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dari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kompleks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yang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diaktifkan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dan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menggeser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kesetimbangan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energy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Menyerap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air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pada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permukaan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protein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2678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Liofilisasi</a:t>
                      </a:r>
                      <a:endParaRPr lang="en-US" sz="15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Skim milk powder 20% (wt/v)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Sukrosa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12% (wt/v)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dibawah</a:t>
                      </a:r>
                      <a:r>
                        <a:rPr lang="en-US" sz="1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5</a:t>
                      </a:r>
                      <a:r>
                        <a:rPr lang="en-US" sz="1500" baseline="30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0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C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Pemindahan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air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dari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larutan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sel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yang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beku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dengan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sublimasi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tekanan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rendah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sehingga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dapat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digunakan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sebagai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penyimpanan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jangka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panjang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yakni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selama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10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tahun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848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Liquid Nitrogen</a:t>
                      </a:r>
                      <a:endParaRPr lang="en-US" sz="15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10% (v/v) Gliserol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5% (v/v) DMSO</a:t>
                      </a:r>
                      <a:endParaRPr lang="en-US" sz="150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77 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K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atau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endParaRPr lang="en-US" sz="15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-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196</a:t>
                      </a:r>
                      <a:r>
                        <a:rPr lang="en-US" sz="1500" baseline="30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0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C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Menggunakan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alat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khusus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untuk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mengontrol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tingkat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pembekuan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sebelum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disimpan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Penggunaan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suhu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rendah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pada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reaksi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biokimia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yang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menyebabkan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kematia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sel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dapat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diperlambat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Penyimpanan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selama</a:t>
                      </a:r>
                      <a:r>
                        <a:rPr lang="en-US" sz="1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 100 </a:t>
                      </a:r>
                      <a:r>
                        <a:rPr lang="en-US" sz="15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erlin Sans FB Demi" pitchFamily="34" charset="0"/>
                        </a:rPr>
                        <a:t>tahun</a:t>
                      </a:r>
                      <a:endParaRPr lang="en-US" sz="15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2520" marR="4252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57422" y="142852"/>
            <a:ext cx="4429124" cy="571504"/>
          </a:xfrm>
          <a:prstGeom prst="roundRect">
            <a:avLst>
              <a:gd name="adj" fmla="val 34634"/>
            </a:avLst>
          </a:prstGeom>
          <a:solidFill>
            <a:srgbClr val="7030A0">
              <a:alpha val="50000"/>
            </a:srgbClr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id-ID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TABEL PE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RBANDINGAN</a:t>
            </a:r>
            <a:endParaRPr lang="id-ID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59"/>
            <a:ext cx="9144000" cy="4375389"/>
          </a:xfrm>
          <a:solidFill>
            <a:srgbClr val="7030A0">
              <a:alpha val="27000"/>
            </a:srgbClr>
          </a:solidFill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Berlin Sans FB Demi" pitchFamily="34" charset="0"/>
              </a:rPr>
              <a:t>Teknik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penyimpanan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mikroorganisme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dapat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dilakukan</a:t>
            </a:r>
            <a:r>
              <a:rPr lang="en-US" sz="2800" dirty="0" smtClean="0">
                <a:latin typeface="Berlin Sans FB Demi" pitchFamily="34" charset="0"/>
              </a:rPr>
              <a:t> 4 </a:t>
            </a:r>
            <a:r>
              <a:rPr lang="en-US" sz="2800" dirty="0" err="1" smtClean="0">
                <a:latin typeface="Berlin Sans FB Demi" pitchFamily="34" charset="0"/>
              </a:rPr>
              <a:t>cara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yakni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Berlin Sans FB Demi" pitchFamily="34" charset="0"/>
              </a:rPr>
              <a:t>agar slants, </a:t>
            </a:r>
            <a:r>
              <a:rPr lang="en-US" sz="2800" dirty="0" err="1" smtClean="0">
                <a:solidFill>
                  <a:srgbClr val="FF0000"/>
                </a:solidFill>
                <a:latin typeface="Berlin Sans FB Demi" pitchFamily="34" charset="0"/>
              </a:rPr>
              <a:t>glyserol</a:t>
            </a:r>
            <a:r>
              <a:rPr lang="en-US" sz="2800" dirty="0" smtClean="0">
                <a:solidFill>
                  <a:srgbClr val="FF0000"/>
                </a:solidFill>
                <a:latin typeface="Berlin Sans FB Demi" pitchFamily="34" charset="0"/>
              </a:rPr>
              <a:t>, </a:t>
            </a:r>
            <a:r>
              <a:rPr lang="en-US" sz="2800" dirty="0" err="1" smtClean="0">
                <a:solidFill>
                  <a:srgbClr val="FF0000"/>
                </a:solidFill>
                <a:latin typeface="Berlin Sans FB Demi" pitchFamily="34" charset="0"/>
              </a:rPr>
              <a:t>liofilisasi</a:t>
            </a:r>
            <a:r>
              <a:rPr lang="en-US" sz="2800" dirty="0" smtClean="0">
                <a:solidFill>
                  <a:srgbClr val="FF0000"/>
                </a:solidFill>
                <a:latin typeface="Berlin Sans FB Demi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Berlin Sans FB Demi" pitchFamily="34" charset="0"/>
              </a:rPr>
              <a:t>dan</a:t>
            </a:r>
            <a:r>
              <a:rPr lang="en-US" sz="2800" dirty="0" smtClean="0">
                <a:solidFill>
                  <a:srgbClr val="FF0000"/>
                </a:solidFill>
                <a:latin typeface="Berlin Sans FB Demi" pitchFamily="34" charset="0"/>
              </a:rPr>
              <a:t> liquid nitrogen.</a:t>
            </a:r>
          </a:p>
          <a:p>
            <a:r>
              <a:rPr lang="en-US" sz="2800" dirty="0" smtClean="0">
                <a:latin typeface="Berlin Sans FB Demi" pitchFamily="34" charset="0"/>
              </a:rPr>
              <a:t>Dari </a:t>
            </a:r>
            <a:r>
              <a:rPr lang="en-US" sz="2800" dirty="0" err="1" smtClean="0">
                <a:latin typeface="Berlin Sans FB Demi" pitchFamily="34" charset="0"/>
              </a:rPr>
              <a:t>keempat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cara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tersebut</a:t>
            </a:r>
            <a:r>
              <a:rPr lang="en-US" sz="2800" dirty="0" smtClean="0">
                <a:latin typeface="Berlin Sans FB Demi" pitchFamily="34" charset="0"/>
              </a:rPr>
              <a:t> , </a:t>
            </a:r>
            <a:r>
              <a:rPr lang="en-US" sz="2800" dirty="0" err="1" smtClean="0">
                <a:latin typeface="Berlin Sans FB Demi" pitchFamily="34" charset="0"/>
              </a:rPr>
              <a:t>didapatkan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cara</a:t>
            </a:r>
            <a:r>
              <a:rPr lang="en-US" sz="2800" dirty="0" smtClean="0">
                <a:latin typeface="Berlin Sans FB Demi" pitchFamily="34" charset="0"/>
              </a:rPr>
              <a:t> yang paling </a:t>
            </a:r>
            <a:r>
              <a:rPr lang="en-US" sz="2800" dirty="0" err="1" smtClean="0">
                <a:latin typeface="Berlin Sans FB Demi" pitchFamily="34" charset="0"/>
              </a:rPr>
              <a:t>efektif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yakni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Berlin Sans FB Demi" pitchFamily="34" charset="0"/>
              </a:rPr>
              <a:t>liquid  nitrogen </a:t>
            </a:r>
            <a:r>
              <a:rPr lang="en-US" sz="2800" dirty="0" err="1" smtClean="0">
                <a:latin typeface="Berlin Sans FB Demi" pitchFamily="34" charset="0"/>
              </a:rPr>
              <a:t>karena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dalam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teknik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tersebut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menggunakan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suhu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rendah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pada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prosesnya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sehingga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reaksi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biokimia</a:t>
            </a:r>
            <a:r>
              <a:rPr lang="en-US" sz="2800" dirty="0" smtClean="0">
                <a:latin typeface="Berlin Sans FB Demi" pitchFamily="34" charset="0"/>
              </a:rPr>
              <a:t> yang </a:t>
            </a:r>
            <a:r>
              <a:rPr lang="en-US" sz="2800" dirty="0" err="1" smtClean="0">
                <a:latin typeface="Berlin Sans FB Demi" pitchFamily="34" charset="0"/>
              </a:rPr>
              <a:t>menyebabkan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kematian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pada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sel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dapat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diperlambat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yakni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sekitar</a:t>
            </a:r>
            <a:r>
              <a:rPr lang="en-US" sz="2800" dirty="0" smtClean="0">
                <a:latin typeface="Berlin Sans FB Demi" pitchFamily="34" charset="0"/>
              </a:rPr>
              <a:t> 100 </a:t>
            </a:r>
            <a:r>
              <a:rPr lang="en-US" sz="2800" dirty="0" err="1" smtClean="0">
                <a:latin typeface="Berlin Sans FB Demi" pitchFamily="34" charset="0"/>
              </a:rPr>
              <a:t>tahun</a:t>
            </a:r>
            <a:r>
              <a:rPr lang="en-US" sz="2800" dirty="0" smtClean="0">
                <a:latin typeface="Berlin Sans FB Demi" pitchFamily="34" charset="0"/>
              </a:rPr>
              <a:t> </a:t>
            </a:r>
            <a:r>
              <a:rPr lang="en-US" sz="2800" dirty="0" err="1" smtClean="0">
                <a:latin typeface="Berlin Sans FB Demi" pitchFamily="34" charset="0"/>
              </a:rPr>
              <a:t>penyimpanan</a:t>
            </a:r>
            <a:r>
              <a:rPr lang="en-US" sz="2800" dirty="0" smtClean="0">
                <a:latin typeface="Berlin Sans FB Demi" pitchFamily="34" charset="0"/>
              </a:rPr>
              <a:t>.</a:t>
            </a:r>
            <a:endParaRPr lang="id-ID" sz="2800" dirty="0">
              <a:latin typeface="Berlin Sans FB Demi" pitchFamily="34" charset="0"/>
            </a:endParaRPr>
          </a:p>
        </p:txBody>
      </p:sp>
      <p:grpSp>
        <p:nvGrpSpPr>
          <p:cNvPr id="4" name="Group 7"/>
          <p:cNvGrpSpPr/>
          <p:nvPr/>
        </p:nvGrpSpPr>
        <p:grpSpPr>
          <a:xfrm>
            <a:off x="0" y="1"/>
            <a:ext cx="6804248" cy="1052735"/>
            <a:chOff x="0" y="0"/>
            <a:chExt cx="7092280" cy="1412777"/>
          </a:xfrm>
        </p:grpSpPr>
        <p:pic>
          <p:nvPicPr>
            <p:cNvPr id="3074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3075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3076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3077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grpSp>
        <p:nvGrpSpPr>
          <p:cNvPr id="5" name="Group 8"/>
          <p:cNvGrpSpPr/>
          <p:nvPr/>
        </p:nvGrpSpPr>
        <p:grpSpPr>
          <a:xfrm>
            <a:off x="2195736" y="5733256"/>
            <a:ext cx="6948264" cy="1124744"/>
            <a:chOff x="0" y="0"/>
            <a:chExt cx="7092280" cy="1412777"/>
          </a:xfrm>
        </p:grpSpPr>
        <p:pic>
          <p:nvPicPr>
            <p:cNvPr id="10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11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12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13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60" y="476672"/>
            <a:ext cx="3143240" cy="782960"/>
          </a:xfrm>
          <a:prstGeom prst="roundRect">
            <a:avLst>
              <a:gd name="adj" fmla="val 34634"/>
            </a:avLst>
          </a:prstGeom>
          <a:solidFill>
            <a:srgbClr val="7030A0">
              <a:alpha val="5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KESIMPULAN</a:t>
            </a:r>
            <a:endParaRPr lang="id-ID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tx1"/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5" name="Rounded Rectangle 4"/>
          <p:cNvSpPr/>
          <p:nvPr/>
        </p:nvSpPr>
        <p:spPr>
          <a:xfrm>
            <a:off x="2051720" y="836712"/>
            <a:ext cx="6984776" cy="2016224"/>
          </a:xfrm>
          <a:prstGeom prst="roundRect">
            <a:avLst/>
          </a:prstGeom>
          <a:solidFill>
            <a:schemeClr val="tx1">
              <a:lumMod val="50000"/>
              <a:lumOff val="50000"/>
              <a:alpha val="48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okerman" pitchFamily="82" charset="0"/>
              </a:rPr>
              <a:t>TERIMA KASIH</a:t>
            </a:r>
            <a:endParaRPr lang="id-ID" sz="5400" dirty="0">
              <a:solidFill>
                <a:srgbClr val="00B0F0"/>
              </a:solidFill>
              <a:latin typeface="Jokerman" pitchFamily="82" charset="0"/>
            </a:endParaRPr>
          </a:p>
        </p:txBody>
      </p:sp>
      <p:pic>
        <p:nvPicPr>
          <p:cNvPr id="6" name="Picture 5" descr="Anim-Simb-UB-2003c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3940" y="3149324"/>
            <a:ext cx="1626372" cy="164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3031232" y="2276872"/>
            <a:ext cx="6112768" cy="3168352"/>
          </a:xfrm>
          <a:prstGeom prst="round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d-ID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erlin Sans FB Demi" pitchFamily="34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223120" y="5445224"/>
            <a:ext cx="79208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400" b="1" dirty="0" smtClean="0">
                <a:solidFill>
                  <a:srgbClr val="00B0F0"/>
                </a:solidFill>
                <a:effectLst/>
                <a:latin typeface="Berlin Sans FB Demi" pitchFamily="34" charset="0"/>
              </a:rPr>
              <a:t>F</a:t>
            </a:r>
            <a:r>
              <a:rPr lang="id-ID" sz="2400" b="1" dirty="0">
                <a:solidFill>
                  <a:srgbClr val="00B0F0"/>
                </a:solidFill>
                <a:effectLst/>
                <a:latin typeface="Berlin Sans FB Demi" pitchFamily="34" charset="0"/>
              </a:rPr>
              <a:t>AKULTAS</a:t>
            </a:r>
            <a:r>
              <a:rPr lang="en-US" sz="2400" b="1" dirty="0">
                <a:solidFill>
                  <a:srgbClr val="00B0F0"/>
                </a:solidFill>
                <a:effectLst/>
                <a:latin typeface="Berlin Sans FB Demi" pitchFamily="34" charset="0"/>
              </a:rPr>
              <a:t> TEKNOLOGI PERTANIAN</a:t>
            </a:r>
          </a:p>
          <a:p>
            <a:pPr algn="r">
              <a:defRPr/>
            </a:pPr>
            <a:r>
              <a:rPr lang="en-US" sz="2400" b="1" dirty="0">
                <a:solidFill>
                  <a:srgbClr val="00B0F0"/>
                </a:solidFill>
                <a:effectLst/>
                <a:latin typeface="Berlin Sans FB Demi" pitchFamily="34" charset="0"/>
              </a:rPr>
              <a:t>UNIVERSITAS BRAWIJAYA</a:t>
            </a:r>
          </a:p>
          <a:p>
            <a:pPr algn="r">
              <a:defRPr/>
            </a:pPr>
            <a:r>
              <a:rPr lang="id-ID" sz="2400" b="1" dirty="0">
                <a:solidFill>
                  <a:srgbClr val="00B0F0"/>
                </a:solidFill>
                <a:effectLst/>
                <a:latin typeface="Berlin Sans FB Demi" pitchFamily="34" charset="0"/>
              </a:rPr>
              <a:t>201</a:t>
            </a:r>
            <a:r>
              <a:rPr lang="en-US" sz="2400" b="1" dirty="0">
                <a:solidFill>
                  <a:srgbClr val="00B0F0"/>
                </a:solidFill>
                <a:effectLst/>
                <a:latin typeface="Berlin Sans FB Demi" pitchFamily="34" charset="0"/>
              </a:rPr>
              <a:t>3</a:t>
            </a:r>
            <a:endParaRPr lang="id-ID" sz="2400" b="1" dirty="0">
              <a:solidFill>
                <a:srgbClr val="00B0F0"/>
              </a:solidFill>
              <a:effectLst/>
              <a:latin typeface="Berlin Sans FB Demi" pitchFamily="34" charset="0"/>
            </a:endParaRPr>
          </a:p>
        </p:txBody>
      </p:sp>
      <p:pic>
        <p:nvPicPr>
          <p:cNvPr id="7170" name="Picture 2" descr="D:\ppt mikro\mikroorganisme-ilustrasi-_120209220053-2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960" y="3040732"/>
            <a:ext cx="3429000" cy="3268588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000" dir="5400000" sy="-100000" algn="bl" rotWithShape="0"/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01266"/>
            <a:ext cx="2843808" cy="277175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2" name="Picture 4" descr="D:\ppt mikro\tentang-bakteri-escherichia-col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3068960"/>
            <a:ext cx="2088232" cy="1872208"/>
          </a:xfrm>
          <a:prstGeom prst="ellipse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3" name="Picture 2" descr="D:\ppt mikro\bakteri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5126497"/>
            <a:ext cx="1656184" cy="1614871"/>
          </a:xfrm>
          <a:prstGeom prst="ellipse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539552" y="332656"/>
          <a:ext cx="5184576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7452320" y="692696"/>
            <a:ext cx="1224136" cy="5544616"/>
          </a:xfrm>
          <a:prstGeom prst="rect">
            <a:avLst/>
          </a:prstGeom>
          <a:gradFill flip="none" rotWithShape="1">
            <a:gsLst>
              <a:gs pos="0">
                <a:srgbClr val="03D4A8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O</a:t>
            </a:r>
          </a:p>
          <a:p>
            <a:pPr algn="ctr">
              <a:defRPr/>
            </a:pPr>
            <a:r>
              <a:rPr lang="id-ID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</a:t>
            </a:r>
          </a:p>
          <a:p>
            <a:pPr algn="ctr">
              <a:defRPr/>
            </a:pPr>
            <a:r>
              <a:rPr lang="id-ID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</a:t>
            </a:r>
          </a:p>
          <a:p>
            <a:pPr algn="ctr">
              <a:defRPr/>
            </a:pPr>
            <a:r>
              <a:rPr lang="id-ID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L</a:t>
            </a:r>
            <a:endParaRPr lang="id-ID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 algn="ctr">
              <a:defRPr/>
            </a:pPr>
            <a:r>
              <a:rPr lang="id-ID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I</a:t>
            </a:r>
          </a:p>
          <a:p>
            <a:pPr algn="ctr">
              <a:defRPr/>
            </a:pPr>
            <a:r>
              <a:rPr lang="id-ID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N</a:t>
            </a:r>
          </a:p>
          <a:p>
            <a:pPr algn="ctr">
              <a:defRPr/>
            </a:pPr>
            <a:r>
              <a:rPr lang="id-ID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E</a:t>
            </a:r>
          </a:p>
        </p:txBody>
      </p:sp>
      <p:pic>
        <p:nvPicPr>
          <p:cNvPr id="7" name="Picture 4" descr="D:\ppt mikro\mikroorganisme-ilustrasi-_120209220053-2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188640"/>
            <a:ext cx="1779529" cy="1512168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softEdge rad="1125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8" name="Picture 5" descr="D:\ppt mikro\segment_microbiolog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3573016"/>
            <a:ext cx="1725282" cy="1584176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softEdge rad="1125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9" name="Picture 2" descr="D:\ppt mikro\bakteri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20072" y="1844824"/>
            <a:ext cx="1656184" cy="1614871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softEdge rad="1125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2052" name="Picture 4" descr="D:\ppt mikro\tentang-bakteri-escherichia-coli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92080" y="5195664"/>
            <a:ext cx="1726232" cy="1545704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softEdge rad="1125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3"/>
            <a:ext cx="9144000" cy="4176465"/>
          </a:xfrm>
        </p:spPr>
        <p:txBody>
          <a:bodyPr>
            <a:noAutofit/>
          </a:bodyPr>
          <a:lstStyle/>
          <a:p>
            <a:r>
              <a:rPr lang="id-ID" sz="2400" dirty="0">
                <a:latin typeface="Berlin Sans FB Demi" pitchFamily="34" charset="0"/>
              </a:rPr>
              <a:t>M</a:t>
            </a:r>
            <a:r>
              <a:rPr lang="id-ID" sz="2400" dirty="0" smtClean="0">
                <a:latin typeface="Berlin Sans FB Demi" pitchFamily="34" charset="0"/>
              </a:rPr>
              <a:t>enjaga </a:t>
            </a:r>
            <a:r>
              <a:rPr lang="id-ID" sz="2400" dirty="0">
                <a:latin typeface="Berlin Sans FB Demi" pitchFamily="34" charset="0"/>
              </a:rPr>
              <a:t>agar biakan mikroba </a:t>
            </a:r>
            <a:r>
              <a:rPr lang="id-ID" sz="2400" dirty="0">
                <a:solidFill>
                  <a:srgbClr val="FF0000"/>
                </a:solidFill>
                <a:latin typeface="Berlin Sans FB Demi" pitchFamily="34" charset="0"/>
              </a:rPr>
              <a:t>tetap hidup</a:t>
            </a:r>
            <a:r>
              <a:rPr lang="id-ID" sz="2400" dirty="0">
                <a:latin typeface="Berlin Sans FB Demi" pitchFamily="34" charset="0"/>
              </a:rPr>
              <a:t>, ciri-ciri genetiknya tetap </a:t>
            </a:r>
            <a:r>
              <a:rPr lang="id-ID" sz="2400" dirty="0">
                <a:solidFill>
                  <a:srgbClr val="FF0000"/>
                </a:solidFill>
                <a:latin typeface="Berlin Sans FB Demi" pitchFamily="34" charset="0"/>
              </a:rPr>
              <a:t>stabil</a:t>
            </a:r>
            <a:r>
              <a:rPr lang="id-ID" sz="2400" dirty="0">
                <a:latin typeface="Berlin Sans FB Demi" pitchFamily="34" charset="0"/>
              </a:rPr>
              <a:t> dan </a:t>
            </a:r>
            <a:r>
              <a:rPr lang="id-ID" sz="2400" dirty="0">
                <a:solidFill>
                  <a:srgbClr val="FF0000"/>
                </a:solidFill>
                <a:latin typeface="Berlin Sans FB Demi" pitchFamily="34" charset="0"/>
              </a:rPr>
              <a:t>tidak berubah</a:t>
            </a:r>
            <a:r>
              <a:rPr lang="id-ID" sz="2400" dirty="0">
                <a:latin typeface="Berlin Sans FB Demi" pitchFamily="34" charset="0"/>
              </a:rPr>
              <a:t>, serta </a:t>
            </a:r>
            <a:r>
              <a:rPr lang="id-ID" sz="2400" dirty="0">
                <a:solidFill>
                  <a:srgbClr val="FF0000"/>
                </a:solidFill>
                <a:latin typeface="Berlin Sans FB Demi" pitchFamily="34" charset="0"/>
              </a:rPr>
              <a:t>hemat biaya</a:t>
            </a:r>
            <a:r>
              <a:rPr lang="id-ID" sz="2400" dirty="0">
                <a:latin typeface="Berlin Sans FB Demi" pitchFamily="34" charset="0"/>
              </a:rPr>
              <a:t> dan </a:t>
            </a:r>
            <a:r>
              <a:rPr lang="id-ID" sz="2400" dirty="0">
                <a:solidFill>
                  <a:srgbClr val="FF0000"/>
                </a:solidFill>
                <a:latin typeface="Berlin Sans FB Demi" pitchFamily="34" charset="0"/>
              </a:rPr>
              <a:t>tenaga</a:t>
            </a:r>
            <a:r>
              <a:rPr lang="id-ID" sz="2400" dirty="0" smtClean="0">
                <a:latin typeface="Berlin Sans FB Demi" pitchFamily="34" charset="0"/>
              </a:rPr>
              <a:t>.</a:t>
            </a:r>
          </a:p>
          <a:p>
            <a:r>
              <a:rPr lang="id-ID" sz="2400" dirty="0" smtClean="0">
                <a:latin typeface="Berlin Sans FB Demi" pitchFamily="34" charset="0"/>
              </a:rPr>
              <a:t>Tergantung </a:t>
            </a:r>
            <a:r>
              <a:rPr lang="id-ID" sz="2400" dirty="0">
                <a:latin typeface="Berlin Sans FB Demi" pitchFamily="34" charset="0"/>
              </a:rPr>
              <a:t>pada </a:t>
            </a:r>
            <a:r>
              <a:rPr lang="id-ID" sz="2400" dirty="0">
                <a:solidFill>
                  <a:srgbClr val="FF0000"/>
                </a:solidFill>
                <a:latin typeface="Berlin Sans FB Demi" pitchFamily="34" charset="0"/>
              </a:rPr>
              <a:t>sifat mikroba </a:t>
            </a:r>
            <a:r>
              <a:rPr lang="id-ID" sz="2400" dirty="0">
                <a:latin typeface="Berlin Sans FB Demi" pitchFamily="34" charset="0"/>
              </a:rPr>
              <a:t>dan </a:t>
            </a:r>
            <a:r>
              <a:rPr lang="id-ID" sz="2400" dirty="0">
                <a:solidFill>
                  <a:srgbClr val="FF0000"/>
                </a:solidFill>
                <a:latin typeface="Berlin Sans FB Demi" pitchFamily="34" charset="0"/>
              </a:rPr>
              <a:t>tujuan preservasi</a:t>
            </a:r>
            <a:r>
              <a:rPr lang="id-ID" sz="2400" dirty="0" smtClean="0">
                <a:latin typeface="Berlin Sans FB Demi" pitchFamily="34" charset="0"/>
              </a:rPr>
              <a:t>.</a:t>
            </a:r>
          </a:p>
          <a:p>
            <a:r>
              <a:rPr lang="id-ID" sz="2400" dirty="0" smtClean="0">
                <a:latin typeface="Berlin Sans FB Demi" pitchFamily="34" charset="0"/>
              </a:rPr>
              <a:t>Tujuan </a:t>
            </a:r>
            <a:r>
              <a:rPr lang="id-ID" sz="2400" dirty="0">
                <a:latin typeface="Berlin Sans FB Demi" pitchFamily="34" charset="0"/>
              </a:rPr>
              <a:t>koleksi dan preservasi </a:t>
            </a:r>
            <a:r>
              <a:rPr lang="id-ID" sz="2400" dirty="0" smtClean="0">
                <a:latin typeface="Berlin Sans FB Demi" pitchFamily="34" charset="0"/>
              </a:rPr>
              <a:t>meliputi :</a:t>
            </a:r>
          </a:p>
          <a:p>
            <a:pPr>
              <a:buNone/>
            </a:pPr>
            <a:r>
              <a:rPr lang="id-ID" sz="2400" dirty="0" smtClean="0">
                <a:latin typeface="Berlin Sans FB Demi" pitchFamily="34" charset="0"/>
              </a:rPr>
              <a:t>	</a:t>
            </a:r>
            <a:r>
              <a:rPr lang="id-ID" sz="2400" dirty="0" smtClean="0">
                <a:solidFill>
                  <a:srgbClr val="FF0000"/>
                </a:solidFill>
                <a:latin typeface="Berlin Sans FB Demi" pitchFamily="34" charset="0"/>
              </a:rPr>
              <a:t>Preservasi </a:t>
            </a:r>
            <a:r>
              <a:rPr lang="id-ID" sz="2400" dirty="0">
                <a:solidFill>
                  <a:srgbClr val="FF0000"/>
                </a:solidFill>
                <a:latin typeface="Berlin Sans FB Demi" pitchFamily="34" charset="0"/>
              </a:rPr>
              <a:t>jangka pendek </a:t>
            </a:r>
            <a:r>
              <a:rPr lang="id-ID" sz="2400" dirty="0" smtClean="0">
                <a:latin typeface="Berlin Sans FB Demi" pitchFamily="34" charset="0"/>
              </a:rPr>
              <a:t>: disesuaikan </a:t>
            </a:r>
            <a:r>
              <a:rPr lang="id-ID" sz="2400" dirty="0">
                <a:latin typeface="Berlin Sans FB Demi" pitchFamily="34" charset="0"/>
              </a:rPr>
              <a:t>dengan kegiatan program atau proyek tertentu. </a:t>
            </a:r>
            <a:endParaRPr lang="id-ID" sz="2400" dirty="0" smtClean="0">
              <a:latin typeface="Berlin Sans FB Demi" pitchFamily="34" charset="0"/>
            </a:endParaRPr>
          </a:p>
          <a:p>
            <a:pPr>
              <a:buNone/>
            </a:pPr>
            <a:r>
              <a:rPr lang="id-ID" sz="2400" dirty="0" smtClean="0">
                <a:latin typeface="Berlin Sans FB Demi" pitchFamily="34" charset="0"/>
              </a:rPr>
              <a:t>	</a:t>
            </a:r>
            <a:r>
              <a:rPr lang="id-ID" sz="2400" dirty="0" smtClean="0">
                <a:solidFill>
                  <a:srgbClr val="FF0000"/>
                </a:solidFill>
                <a:latin typeface="Berlin Sans FB Demi" pitchFamily="34" charset="0"/>
              </a:rPr>
              <a:t>Preservasi </a:t>
            </a:r>
            <a:r>
              <a:rPr lang="id-ID" sz="2400" dirty="0">
                <a:solidFill>
                  <a:srgbClr val="FF0000"/>
                </a:solidFill>
                <a:latin typeface="Berlin Sans FB Demi" pitchFamily="34" charset="0"/>
              </a:rPr>
              <a:t>jangka panjang </a:t>
            </a:r>
            <a:r>
              <a:rPr lang="id-ID" sz="2400" dirty="0" smtClean="0">
                <a:latin typeface="Berlin Sans FB Demi" pitchFamily="34" charset="0"/>
              </a:rPr>
              <a:t>: koleksi </a:t>
            </a:r>
            <a:r>
              <a:rPr lang="id-ID" sz="2400" dirty="0">
                <a:latin typeface="Berlin Sans FB Demi" pitchFamily="34" charset="0"/>
              </a:rPr>
              <a:t>dan konservasi plasma nutfah </a:t>
            </a:r>
            <a:r>
              <a:rPr lang="id-ID" sz="2400" dirty="0" smtClean="0">
                <a:latin typeface="Berlin Sans FB Demi" pitchFamily="34" charset="0"/>
              </a:rPr>
              <a:t>mikroba</a:t>
            </a:r>
            <a:endParaRPr lang="id-ID" sz="2400" dirty="0">
              <a:latin typeface="Berlin Sans FB Demi" pitchFamily="34" charset="0"/>
            </a:endParaRPr>
          </a:p>
          <a:p>
            <a:pPr>
              <a:buNone/>
            </a:pPr>
            <a:endParaRPr lang="id-ID" sz="24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0" y="1"/>
            <a:ext cx="6804248" cy="1052735"/>
            <a:chOff x="0" y="0"/>
            <a:chExt cx="7092280" cy="1412777"/>
          </a:xfrm>
        </p:grpSpPr>
        <p:pic>
          <p:nvPicPr>
            <p:cNvPr id="3074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3075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3076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3077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grpSp>
        <p:nvGrpSpPr>
          <p:cNvPr id="9" name="Group 8"/>
          <p:cNvGrpSpPr/>
          <p:nvPr/>
        </p:nvGrpSpPr>
        <p:grpSpPr>
          <a:xfrm>
            <a:off x="2195736" y="5733256"/>
            <a:ext cx="6948264" cy="1124744"/>
            <a:chOff x="0" y="0"/>
            <a:chExt cx="7092280" cy="1412777"/>
          </a:xfrm>
        </p:grpSpPr>
        <p:pic>
          <p:nvPicPr>
            <p:cNvPr id="10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11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12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13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8024" y="332656"/>
            <a:ext cx="4427984" cy="782960"/>
          </a:xfrm>
          <a:prstGeom prst="roundRect">
            <a:avLst>
              <a:gd name="adj" fmla="val 34634"/>
            </a:avLst>
          </a:prstGeom>
          <a:solidFill>
            <a:srgbClr val="7030A0">
              <a:alpha val="5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id-ID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TEKNIK PENYIMPANAN MIKROORGANISME</a:t>
            </a:r>
            <a:endParaRPr lang="id-ID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5"/>
            <a:ext cx="7812360" cy="4536504"/>
          </a:xfrm>
        </p:spPr>
        <p:txBody>
          <a:bodyPr>
            <a:normAutofit/>
          </a:bodyPr>
          <a:lstStyle/>
          <a:p>
            <a:r>
              <a:rPr lang="id-ID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ultur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ditumbuhkan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p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agar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miring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.</a:t>
            </a:r>
          </a:p>
          <a:p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Komposisi </a:t>
            </a:r>
            <a:r>
              <a:rPr lang="id-ID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media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,</a:t>
            </a:r>
            <a:r>
              <a:rPr lang="id-ID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suhu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,dan </a:t>
            </a:r>
            <a:r>
              <a:rPr lang="id-ID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interval 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waktu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pemindahan harus 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tepat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dan disimpan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refrigerator 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dengan 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suhu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5</a:t>
            </a:r>
            <a:r>
              <a:rPr lang="en-US" sz="2400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o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C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id-ID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sampai -20˚C</a:t>
            </a:r>
          </a:p>
          <a:p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Penggunaan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dengan 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jangka pendek</a:t>
            </a:r>
          </a:p>
          <a:p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Kultur 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mudah terkontaminasi</a:t>
            </a:r>
          </a:p>
          <a:p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engkultur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bakteri selama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2-3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minggu</a:t>
            </a:r>
            <a:endParaRPr lang="id-ID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pPr>
              <a:buNone/>
            </a:pP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	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fungi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selama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3-4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minggu</a:t>
            </a:r>
            <a:endParaRPr lang="id-ID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  <a:p>
            <a:endParaRPr lang="id-ID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grpSp>
        <p:nvGrpSpPr>
          <p:cNvPr id="4" name="Group 7"/>
          <p:cNvGrpSpPr/>
          <p:nvPr/>
        </p:nvGrpSpPr>
        <p:grpSpPr>
          <a:xfrm>
            <a:off x="0" y="1"/>
            <a:ext cx="6804248" cy="1052735"/>
            <a:chOff x="0" y="0"/>
            <a:chExt cx="7092280" cy="1412777"/>
          </a:xfrm>
        </p:grpSpPr>
        <p:pic>
          <p:nvPicPr>
            <p:cNvPr id="3074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3075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3076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3077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grpSp>
        <p:nvGrpSpPr>
          <p:cNvPr id="5" name="Group 8"/>
          <p:cNvGrpSpPr/>
          <p:nvPr/>
        </p:nvGrpSpPr>
        <p:grpSpPr>
          <a:xfrm>
            <a:off x="2195736" y="5733256"/>
            <a:ext cx="6948264" cy="1124744"/>
            <a:chOff x="0" y="0"/>
            <a:chExt cx="7092280" cy="1412777"/>
          </a:xfrm>
        </p:grpSpPr>
        <p:pic>
          <p:nvPicPr>
            <p:cNvPr id="10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11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12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13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200" y="548680"/>
            <a:ext cx="2771800" cy="648072"/>
          </a:xfrm>
          <a:prstGeom prst="roundRect">
            <a:avLst>
              <a:gd name="adj" fmla="val 34634"/>
            </a:avLst>
          </a:prstGeom>
          <a:solidFill>
            <a:srgbClr val="7030A0">
              <a:alpha val="5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id-ID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AGAR SLANT</a:t>
            </a:r>
            <a:endParaRPr lang="id-ID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pic>
        <p:nvPicPr>
          <p:cNvPr id="14" name="Picture 2" descr="D:\mikrobiologi\agar slan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1484784"/>
            <a:ext cx="1353150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D:\ppt mikro\plate_800_000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3573016"/>
            <a:ext cx="1979712" cy="1668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/>
          <p:nvPr/>
        </p:nvGrpSpPr>
        <p:grpSpPr>
          <a:xfrm>
            <a:off x="0" y="1"/>
            <a:ext cx="6804248" cy="1052735"/>
            <a:chOff x="0" y="0"/>
            <a:chExt cx="7092280" cy="1412777"/>
          </a:xfrm>
        </p:grpSpPr>
        <p:pic>
          <p:nvPicPr>
            <p:cNvPr id="3074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3075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3076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3077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200" y="404664"/>
            <a:ext cx="2771800" cy="710952"/>
          </a:xfrm>
          <a:prstGeom prst="roundRect">
            <a:avLst>
              <a:gd name="adj" fmla="val 34634"/>
            </a:avLst>
          </a:prstGeom>
          <a:solidFill>
            <a:srgbClr val="7030A0">
              <a:alpha val="5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id-ID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AGAR SLANT</a:t>
            </a:r>
            <a:endParaRPr lang="id-ID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pic>
        <p:nvPicPr>
          <p:cNvPr id="18" name="Content Placeholder 17"/>
          <p:cNvPicPr>
            <a:picLocks noGrp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1340768"/>
            <a:ext cx="345638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9" name="Picture 18" descr="http://www.mansfield.ohio-state.edu/%7Esabedon/black06_files/image005.gif"/>
          <p:cNvPicPr/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4355976" y="1412776"/>
            <a:ext cx="4320480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0" name="Group 7"/>
          <p:cNvGrpSpPr/>
          <p:nvPr/>
        </p:nvGrpSpPr>
        <p:grpSpPr>
          <a:xfrm>
            <a:off x="2339752" y="5805265"/>
            <a:ext cx="6804248" cy="1052735"/>
            <a:chOff x="0" y="0"/>
            <a:chExt cx="7092280" cy="1412777"/>
          </a:xfrm>
        </p:grpSpPr>
        <p:pic>
          <p:nvPicPr>
            <p:cNvPr id="21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22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23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24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3888433"/>
          </a:xfrm>
        </p:spPr>
        <p:txBody>
          <a:bodyPr>
            <a:normAutofit/>
          </a:bodyPr>
          <a:lstStyle/>
          <a:p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enyimpanan 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jangka pendek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, 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jangka panjang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atau 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media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untuk 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memindahkan mikroorganisme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.</a:t>
            </a:r>
          </a:p>
          <a:p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Media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yang digunakan adalah 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10 % (vol/vol) gliserol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atau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5% (vol/vol) </a:t>
            </a:r>
            <a:r>
              <a:rPr lang="id-ID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DMSO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.</a:t>
            </a:r>
          </a:p>
          <a:p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Melindungi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aktivitas 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antimikroba.</a:t>
            </a:r>
          </a:p>
          <a:p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Meningkatkan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energi bebas dari kompleks yang diaktifkan dan mengeser kesetimbangan 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energi.</a:t>
            </a:r>
          </a:p>
          <a:p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Menyerap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air pada permukaan 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protein.</a:t>
            </a:r>
            <a:endParaRPr lang="id-ID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grpSp>
        <p:nvGrpSpPr>
          <p:cNvPr id="4" name="Group 7"/>
          <p:cNvGrpSpPr/>
          <p:nvPr/>
        </p:nvGrpSpPr>
        <p:grpSpPr>
          <a:xfrm>
            <a:off x="0" y="1"/>
            <a:ext cx="6804248" cy="1052735"/>
            <a:chOff x="0" y="0"/>
            <a:chExt cx="7092280" cy="1412777"/>
          </a:xfrm>
        </p:grpSpPr>
        <p:pic>
          <p:nvPicPr>
            <p:cNvPr id="3074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3075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3076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3077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grpSp>
        <p:nvGrpSpPr>
          <p:cNvPr id="5" name="Group 8"/>
          <p:cNvGrpSpPr/>
          <p:nvPr/>
        </p:nvGrpSpPr>
        <p:grpSpPr>
          <a:xfrm>
            <a:off x="2195736" y="5733256"/>
            <a:ext cx="6948264" cy="1124744"/>
            <a:chOff x="0" y="0"/>
            <a:chExt cx="7092280" cy="1412777"/>
          </a:xfrm>
        </p:grpSpPr>
        <p:pic>
          <p:nvPicPr>
            <p:cNvPr id="10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11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12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13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0232" y="548680"/>
            <a:ext cx="2483768" cy="638944"/>
          </a:xfrm>
          <a:prstGeom prst="roundRect">
            <a:avLst>
              <a:gd name="adj" fmla="val 34634"/>
            </a:avLst>
          </a:prstGeom>
          <a:solidFill>
            <a:srgbClr val="7030A0">
              <a:alpha val="5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id-ID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GLYSEROL</a:t>
            </a:r>
            <a:endParaRPr lang="id-ID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5"/>
            <a:ext cx="9144000" cy="4536504"/>
          </a:xfrm>
        </p:spPr>
        <p:txBody>
          <a:bodyPr/>
          <a:lstStyle/>
          <a:p>
            <a:endParaRPr lang="id-ID" dirty="0"/>
          </a:p>
        </p:txBody>
      </p:sp>
      <p:grpSp>
        <p:nvGrpSpPr>
          <p:cNvPr id="4" name="Group 7"/>
          <p:cNvGrpSpPr/>
          <p:nvPr/>
        </p:nvGrpSpPr>
        <p:grpSpPr>
          <a:xfrm>
            <a:off x="0" y="1"/>
            <a:ext cx="6804248" cy="1052735"/>
            <a:chOff x="0" y="0"/>
            <a:chExt cx="7092280" cy="1412777"/>
          </a:xfrm>
        </p:grpSpPr>
        <p:pic>
          <p:nvPicPr>
            <p:cNvPr id="3074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3075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3076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3077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grpSp>
        <p:nvGrpSpPr>
          <p:cNvPr id="5" name="Group 8"/>
          <p:cNvGrpSpPr/>
          <p:nvPr/>
        </p:nvGrpSpPr>
        <p:grpSpPr>
          <a:xfrm>
            <a:off x="2195736" y="5733256"/>
            <a:ext cx="6948264" cy="1124744"/>
            <a:chOff x="0" y="0"/>
            <a:chExt cx="7092280" cy="1412777"/>
          </a:xfrm>
        </p:grpSpPr>
        <p:pic>
          <p:nvPicPr>
            <p:cNvPr id="10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11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12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13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2240" y="548680"/>
            <a:ext cx="2411760" cy="638944"/>
          </a:xfrm>
          <a:prstGeom prst="roundRect">
            <a:avLst>
              <a:gd name="adj" fmla="val 34634"/>
            </a:avLst>
          </a:prstGeom>
          <a:solidFill>
            <a:srgbClr val="7030A0">
              <a:alpha val="5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id-ID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GLYSEROL</a:t>
            </a:r>
            <a:endParaRPr lang="id-ID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pic>
        <p:nvPicPr>
          <p:cNvPr id="6146" name="Picture 2" descr="D:\ppt mikro\volumetric_pipett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1557338"/>
            <a:ext cx="5715000" cy="37433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5"/>
            <a:ext cx="9144000" cy="4536504"/>
          </a:xfrm>
        </p:spPr>
        <p:txBody>
          <a:bodyPr>
            <a:noAutofit/>
          </a:bodyPr>
          <a:lstStyle/>
          <a:p>
            <a:r>
              <a:rPr lang="id-ID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Pemindahan 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air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dari larutan 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sel yang beku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dengan sublimasi 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tekanan rendah.</a:t>
            </a:r>
          </a:p>
          <a:p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Penyimpanan </a:t>
            </a:r>
            <a:r>
              <a:rPr lang="id-ID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jangka panjang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.</a:t>
            </a:r>
          </a:p>
          <a:p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Media 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: </a:t>
            </a:r>
            <a:r>
              <a:rPr lang="id-ID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skim </a:t>
            </a:r>
            <a:r>
              <a:rPr lang="id-ID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milk powder 20% (wt/vol) atau sukrosa 12% (wt/vol</a:t>
            </a:r>
            <a:r>
              <a:rPr lang="id-ID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).</a:t>
            </a:r>
          </a:p>
          <a:p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uhu di </a:t>
            </a:r>
            <a:r>
              <a:rPr lang="id-ID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bawah 5</a:t>
            </a:r>
            <a:r>
              <a:rPr lang="id-ID" sz="2400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o</a:t>
            </a:r>
            <a:r>
              <a:rPr lang="id-ID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C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.</a:t>
            </a:r>
          </a:p>
          <a:p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Penyimpanan selama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10 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tahun.</a:t>
            </a:r>
          </a:p>
          <a:p>
            <a:r>
              <a:rPr lang="id-ID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Kerugian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: kultur </a:t>
            </a:r>
            <a:r>
              <a:rPr lang="id-ID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harus tetap dalam keadaan beku atau ditumbuhkan kembali pada agar miring selama 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transportasi.</a:t>
            </a:r>
            <a:endParaRPr lang="id-ID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grpSp>
        <p:nvGrpSpPr>
          <p:cNvPr id="4" name="Group 7"/>
          <p:cNvGrpSpPr/>
          <p:nvPr/>
        </p:nvGrpSpPr>
        <p:grpSpPr>
          <a:xfrm>
            <a:off x="0" y="1"/>
            <a:ext cx="6804248" cy="1052735"/>
            <a:chOff x="0" y="0"/>
            <a:chExt cx="7092280" cy="1412777"/>
          </a:xfrm>
        </p:grpSpPr>
        <p:pic>
          <p:nvPicPr>
            <p:cNvPr id="3074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3075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3076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3077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grpSp>
        <p:nvGrpSpPr>
          <p:cNvPr id="5" name="Group 8"/>
          <p:cNvGrpSpPr/>
          <p:nvPr/>
        </p:nvGrpSpPr>
        <p:grpSpPr>
          <a:xfrm>
            <a:off x="2195736" y="5733256"/>
            <a:ext cx="6948264" cy="1124744"/>
            <a:chOff x="0" y="0"/>
            <a:chExt cx="7092280" cy="1412777"/>
          </a:xfrm>
        </p:grpSpPr>
        <p:pic>
          <p:nvPicPr>
            <p:cNvPr id="10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11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12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13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224" y="476672"/>
            <a:ext cx="2555776" cy="648072"/>
          </a:xfrm>
          <a:prstGeom prst="roundRect">
            <a:avLst>
              <a:gd name="adj" fmla="val 34634"/>
            </a:avLst>
          </a:prstGeom>
          <a:solidFill>
            <a:srgbClr val="7030A0">
              <a:alpha val="5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id-ID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LIOFILISASI</a:t>
            </a:r>
            <a:endParaRPr lang="id-ID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/>
          <p:nvPr/>
        </p:nvGrpSpPr>
        <p:grpSpPr>
          <a:xfrm>
            <a:off x="0" y="1"/>
            <a:ext cx="6804248" cy="1052735"/>
            <a:chOff x="0" y="0"/>
            <a:chExt cx="7092280" cy="1412777"/>
          </a:xfrm>
        </p:grpSpPr>
        <p:pic>
          <p:nvPicPr>
            <p:cNvPr id="3074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3075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3076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3077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grpSp>
        <p:nvGrpSpPr>
          <p:cNvPr id="5" name="Group 8"/>
          <p:cNvGrpSpPr/>
          <p:nvPr/>
        </p:nvGrpSpPr>
        <p:grpSpPr>
          <a:xfrm>
            <a:off x="2195736" y="5733256"/>
            <a:ext cx="6948264" cy="1124744"/>
            <a:chOff x="0" y="0"/>
            <a:chExt cx="7092280" cy="1412777"/>
          </a:xfrm>
        </p:grpSpPr>
        <p:pic>
          <p:nvPicPr>
            <p:cNvPr id="10" name="Picture 2" descr="D:\ppt mikro\80260_micro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"/>
              <a:ext cx="1547664" cy="1412776"/>
            </a:xfrm>
            <a:prstGeom prst="rect">
              <a:avLst/>
            </a:prstGeom>
            <a:noFill/>
          </p:spPr>
        </p:pic>
        <p:pic>
          <p:nvPicPr>
            <p:cNvPr id="11" name="Picture 3" descr="D:\ppt mikro\bakteri suhu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3" y="1"/>
              <a:ext cx="2160241" cy="1412776"/>
            </a:xfrm>
            <a:prstGeom prst="rect">
              <a:avLst/>
            </a:prstGeom>
            <a:noFill/>
          </p:spPr>
        </p:pic>
        <p:pic>
          <p:nvPicPr>
            <p:cNvPr id="12" name="Picture 4" descr="D:\ppt mikro\mikroorganisme-ilustrasi-_120209220053-2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07904" y="0"/>
              <a:ext cx="1858516" cy="1412776"/>
            </a:xfrm>
            <a:prstGeom prst="rect">
              <a:avLst/>
            </a:prstGeom>
            <a:noFill/>
          </p:spPr>
        </p:pic>
        <p:pic>
          <p:nvPicPr>
            <p:cNvPr id="13" name="Picture 5" descr="D:\ppt mikro\MIKROORGANISME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0112" y="0"/>
              <a:ext cx="1512168" cy="1412776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224" y="476672"/>
            <a:ext cx="2555776" cy="782960"/>
          </a:xfrm>
          <a:prstGeom prst="roundRect">
            <a:avLst>
              <a:gd name="adj" fmla="val 34634"/>
            </a:avLst>
          </a:prstGeom>
          <a:solidFill>
            <a:srgbClr val="7030A0">
              <a:alpha val="5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id-ID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LIOFILISASI</a:t>
            </a:r>
            <a:endParaRPr lang="id-ID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pic>
        <p:nvPicPr>
          <p:cNvPr id="15" name="Picture 14" descr="http://tsffarmasiunsoed2012.files.wordpress.com/2012/05/43.jpg?w=640">
            <a:hlinkClick r:id="rId7"/>
          </p:cNvPr>
          <p:cNvPicPr/>
          <p:nvPr/>
        </p:nvPicPr>
        <p:blipFill>
          <a:blip r:embed="rId8" cstate="print"/>
          <a:srcRect l="17382" r="17104" b="11712"/>
          <a:stretch>
            <a:fillRect/>
          </a:stretch>
        </p:blipFill>
        <p:spPr bwMode="auto">
          <a:xfrm>
            <a:off x="142844" y="1214422"/>
            <a:ext cx="3500462" cy="4357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3714744" y="1357298"/>
            <a:ext cx="5214974" cy="4286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Tahapan-tahapan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terjadi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pada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alat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freeze drying :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dirty="0" err="1" smtClean="0">
                <a:solidFill>
                  <a:srgbClr val="FF0000"/>
                </a:solidFill>
                <a:latin typeface="Berlin Sans FB Demi" pitchFamily="34" charset="0"/>
              </a:rPr>
              <a:t>Pembekuan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: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Produk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yang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akan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dikeringkan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, 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sebelumnya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dibekukan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dulu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Vacuum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 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: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Setelah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beku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produk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ini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ditempatkan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di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bawah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vakum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. Hal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ini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memungkinkan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pelarut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beku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dalam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produk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untuk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menguapkan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tanpa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melalui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fase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cair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proses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dikenal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sebagai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sublimasi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dirty="0" err="1" smtClean="0">
                <a:solidFill>
                  <a:srgbClr val="FF0000"/>
                </a:solidFill>
                <a:latin typeface="Berlin Sans FB Demi" pitchFamily="34" charset="0"/>
              </a:rPr>
              <a:t>Panas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: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panas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diterapkan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pada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produk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beku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untuk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mempercepat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sublimasi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dirty="0" err="1" smtClean="0">
                <a:solidFill>
                  <a:srgbClr val="FF0000"/>
                </a:solidFill>
                <a:latin typeface="Berlin Sans FB Demi" pitchFamily="34" charset="0"/>
              </a:rPr>
              <a:t>Kondensasi</a:t>
            </a:r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 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: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kondensor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dengan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suhu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rendah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akan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menghapus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pelarut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menguap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di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ruang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vakum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dengan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mengubahnya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kembali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ke</a:t>
            </a:r>
            <a:r>
              <a:rPr lang="en-US" dirty="0" smtClean="0">
                <a:solidFill>
                  <a:schemeClr val="tx1"/>
                </a:solidFill>
                <a:latin typeface="Berlin Sans FB Demi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erlin Sans FB Demi" pitchFamily="34" charset="0"/>
              </a:rPr>
              <a:t>padat</a:t>
            </a:r>
            <a:endParaRPr lang="en-US" dirty="0">
              <a:solidFill>
                <a:schemeClr val="tx1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532</Words>
  <Application>Microsoft Office PowerPoint</Application>
  <PresentationFormat>On-screen Show (4:3)</PresentationFormat>
  <Paragraphs>105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TEKNIK PENYIMPANAN MIKROORGANISME</vt:lpstr>
      <vt:lpstr>AGAR SLANT</vt:lpstr>
      <vt:lpstr>AGAR SLANT</vt:lpstr>
      <vt:lpstr>GLYSEROL</vt:lpstr>
      <vt:lpstr>GLYSEROL</vt:lpstr>
      <vt:lpstr>LIOFILISASI</vt:lpstr>
      <vt:lpstr>LIOFILISASI</vt:lpstr>
      <vt:lpstr>LIQUID NITROGEN</vt:lpstr>
      <vt:lpstr>LIQUID NITROGEN</vt:lpstr>
      <vt:lpstr>TABEL PERBANDINGAN</vt:lpstr>
      <vt:lpstr>KESIMPULAN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anggi</dc:creator>
  <cp:lastModifiedBy>SONY</cp:lastModifiedBy>
  <cp:revision>41</cp:revision>
  <dcterms:created xsi:type="dcterms:W3CDTF">2013-03-24T02:46:15Z</dcterms:created>
  <dcterms:modified xsi:type="dcterms:W3CDTF">2013-03-25T05:01:23Z</dcterms:modified>
</cp:coreProperties>
</file>