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notesSlides/notesSlide13.xml" ContentType="application/vnd.openxmlformats-officedocument.presentationml.notesSlide+xml"/>
  <Override PartName="/ppt/theme/themeOverride9.xml" ContentType="application/vnd.openxmlformats-officedocument.themeOverr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10.xml" ContentType="application/vnd.openxmlformats-officedocument.themeOverr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62"/>
  </p:notesMasterIdLst>
  <p:sldIdLst>
    <p:sldId id="259" r:id="rId2"/>
    <p:sldId id="354" r:id="rId3"/>
    <p:sldId id="260" r:id="rId4"/>
    <p:sldId id="348" r:id="rId5"/>
    <p:sldId id="331" r:id="rId6"/>
    <p:sldId id="267" r:id="rId7"/>
    <p:sldId id="266" r:id="rId8"/>
    <p:sldId id="262" r:id="rId9"/>
    <p:sldId id="356" r:id="rId10"/>
    <p:sldId id="351" r:id="rId11"/>
    <p:sldId id="352" r:id="rId12"/>
    <p:sldId id="353" r:id="rId13"/>
    <p:sldId id="358" r:id="rId14"/>
    <p:sldId id="367" r:id="rId15"/>
    <p:sldId id="359" r:id="rId16"/>
    <p:sldId id="373" r:id="rId17"/>
    <p:sldId id="360" r:id="rId18"/>
    <p:sldId id="361" r:id="rId19"/>
    <p:sldId id="374" r:id="rId20"/>
    <p:sldId id="362" r:id="rId21"/>
    <p:sldId id="363" r:id="rId22"/>
    <p:sldId id="375" r:id="rId23"/>
    <p:sldId id="364" r:id="rId24"/>
    <p:sldId id="365" r:id="rId25"/>
    <p:sldId id="377" r:id="rId26"/>
    <p:sldId id="366" r:id="rId27"/>
    <p:sldId id="269" r:id="rId28"/>
    <p:sldId id="270" r:id="rId29"/>
    <p:sldId id="271" r:id="rId30"/>
    <p:sldId id="272" r:id="rId31"/>
    <p:sldId id="305" r:id="rId32"/>
    <p:sldId id="323" r:id="rId33"/>
    <p:sldId id="324" r:id="rId34"/>
    <p:sldId id="307" r:id="rId35"/>
    <p:sldId id="326" r:id="rId36"/>
    <p:sldId id="327" r:id="rId37"/>
    <p:sldId id="308" r:id="rId38"/>
    <p:sldId id="334" r:id="rId39"/>
    <p:sldId id="335" r:id="rId40"/>
    <p:sldId id="337" r:id="rId41"/>
    <p:sldId id="338" r:id="rId42"/>
    <p:sldId id="340" r:id="rId43"/>
    <p:sldId id="341" r:id="rId44"/>
    <p:sldId id="342" r:id="rId45"/>
    <p:sldId id="345" r:id="rId46"/>
    <p:sldId id="274" r:id="rId47"/>
    <p:sldId id="275" r:id="rId48"/>
    <p:sldId id="320" r:id="rId49"/>
    <p:sldId id="325" r:id="rId50"/>
    <p:sldId id="332" r:id="rId51"/>
    <p:sldId id="290" r:id="rId52"/>
    <p:sldId id="315" r:id="rId53"/>
    <p:sldId id="316" r:id="rId54"/>
    <p:sldId id="319" r:id="rId55"/>
    <p:sldId id="333" r:id="rId56"/>
    <p:sldId id="357" r:id="rId57"/>
    <p:sldId id="293" r:id="rId58"/>
    <p:sldId id="346" r:id="rId59"/>
    <p:sldId id="328" r:id="rId60"/>
    <p:sldId id="294"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4.png"/></Relationships>
</file>

<file path=ppt/diagrams/_rels/data8.xml.rels><?xml version="1.0" encoding="UTF-8" standalone="yes"?>
<Relationships xmlns="http://schemas.openxmlformats.org/package/2006/relationships"><Relationship Id="rId1" Type="http://schemas.openxmlformats.org/officeDocument/2006/relationships/image" Target="../media/image47.png"/></Relationships>
</file>

<file path=ppt/diagrams/_rels/data9.xml.rels><?xml version="1.0" encoding="UTF-8" standalone="yes"?>
<Relationships xmlns="http://schemas.openxmlformats.org/package/2006/relationships"><Relationship Id="rId1" Type="http://schemas.openxmlformats.org/officeDocument/2006/relationships/image" Target="../media/image4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4.png"/></Relationships>
</file>

<file path=ppt/diagrams/_rels/drawing8.xml.rels><?xml version="1.0" encoding="UTF-8" standalone="yes"?>
<Relationships xmlns="http://schemas.openxmlformats.org/package/2006/relationships"><Relationship Id="rId1" Type="http://schemas.openxmlformats.org/officeDocument/2006/relationships/image" Target="../media/image47.png"/></Relationships>
</file>

<file path=ppt/diagrams/_rels/drawing9.xml.rels><?xml version="1.0" encoding="UTF-8" standalone="yes"?>
<Relationships xmlns="http://schemas.openxmlformats.org/package/2006/relationships"><Relationship Id="rId1" Type="http://schemas.openxmlformats.org/officeDocument/2006/relationships/image" Target="../media/image49.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AED39F-4FE3-4AF1-8BDD-6B7F2659BA09}" type="doc">
      <dgm:prSet loTypeId="urn:microsoft.com/office/officeart/2008/layout/AlternatingPictureBlocks" loCatId="list" qsTypeId="urn:microsoft.com/office/officeart/2005/8/quickstyle/simple1" qsCatId="simple" csTypeId="urn:microsoft.com/office/officeart/2005/8/colors/colorful3" csCatId="colorful" phldr="1"/>
      <dgm:spPr/>
    </dgm:pt>
    <dgm:pt modelId="{AD409A63-E6CB-47AB-8721-33B64DF5116C}">
      <dgm:prSet phldrT="[Text]"/>
      <dgm:spPr/>
      <dgm:t>
        <a:bodyPr/>
        <a:lstStyle/>
        <a:p>
          <a:r>
            <a:rPr lang="id-ID" smtClean="0"/>
            <a:t>Ibu sehat</a:t>
          </a:r>
          <a:endParaRPr lang="id-ID"/>
        </a:p>
      </dgm:t>
    </dgm:pt>
    <dgm:pt modelId="{1B956565-4F74-4660-B036-ED47D8E0362C}" type="parTrans" cxnId="{D03A5757-D637-440C-BB68-6E0C30CB9B3A}">
      <dgm:prSet/>
      <dgm:spPr/>
      <dgm:t>
        <a:bodyPr/>
        <a:lstStyle/>
        <a:p>
          <a:endParaRPr lang="id-ID"/>
        </a:p>
      </dgm:t>
    </dgm:pt>
    <dgm:pt modelId="{E41FE292-26F1-4DC7-8E31-C56C975B19B4}" type="sibTrans" cxnId="{D03A5757-D637-440C-BB68-6E0C30CB9B3A}">
      <dgm:prSet/>
      <dgm:spPr/>
      <dgm:t>
        <a:bodyPr/>
        <a:lstStyle/>
        <a:p>
          <a:endParaRPr lang="id-ID"/>
        </a:p>
      </dgm:t>
    </dgm:pt>
    <dgm:pt modelId="{658B1734-7E93-4236-A3DB-FE22E460DCF8}">
      <dgm:prSet phldrT="[Text]"/>
      <dgm:spPr/>
      <dgm:t>
        <a:bodyPr/>
        <a:lstStyle/>
        <a:p>
          <a:r>
            <a:rPr lang="id-ID" smtClean="0"/>
            <a:t>Kehamilan sehat</a:t>
          </a:r>
          <a:endParaRPr lang="id-ID"/>
        </a:p>
      </dgm:t>
    </dgm:pt>
    <dgm:pt modelId="{25016369-FB34-4B01-97A0-46D1067CB801}" type="parTrans" cxnId="{3E753452-4378-4396-832F-1BF2FD1A229B}">
      <dgm:prSet/>
      <dgm:spPr/>
      <dgm:t>
        <a:bodyPr/>
        <a:lstStyle/>
        <a:p>
          <a:endParaRPr lang="id-ID"/>
        </a:p>
      </dgm:t>
    </dgm:pt>
    <dgm:pt modelId="{715A5214-2D34-410E-B875-486736DF3D7B}" type="sibTrans" cxnId="{3E753452-4378-4396-832F-1BF2FD1A229B}">
      <dgm:prSet/>
      <dgm:spPr/>
      <dgm:t>
        <a:bodyPr/>
        <a:lstStyle/>
        <a:p>
          <a:endParaRPr lang="id-ID"/>
        </a:p>
      </dgm:t>
    </dgm:pt>
    <dgm:pt modelId="{76D5F50F-71EE-4957-B18D-BD275E9399D8}">
      <dgm:prSet phldrT="[Text]"/>
      <dgm:spPr/>
      <dgm:t>
        <a:bodyPr/>
        <a:lstStyle/>
        <a:p>
          <a:r>
            <a:rPr lang="id-ID" smtClean="0"/>
            <a:t>Bayi sehat</a:t>
          </a:r>
          <a:endParaRPr lang="id-ID"/>
        </a:p>
      </dgm:t>
    </dgm:pt>
    <dgm:pt modelId="{E249F437-4E5B-413E-8C49-3AD98E686C9D}" type="parTrans" cxnId="{F24B567D-91C0-4BC8-B1FA-6FAEEDC447BF}">
      <dgm:prSet/>
      <dgm:spPr/>
      <dgm:t>
        <a:bodyPr/>
        <a:lstStyle/>
        <a:p>
          <a:endParaRPr lang="id-ID"/>
        </a:p>
      </dgm:t>
    </dgm:pt>
    <dgm:pt modelId="{F172DBFC-D2AF-4266-A9B0-00A8042B0924}" type="sibTrans" cxnId="{F24B567D-91C0-4BC8-B1FA-6FAEEDC447BF}">
      <dgm:prSet/>
      <dgm:spPr/>
      <dgm:t>
        <a:bodyPr/>
        <a:lstStyle/>
        <a:p>
          <a:endParaRPr lang="id-ID"/>
        </a:p>
      </dgm:t>
    </dgm:pt>
    <dgm:pt modelId="{EF0B8FF2-6503-41FA-A518-7B0B9AD898FE}" type="pres">
      <dgm:prSet presAssocID="{ACAED39F-4FE3-4AF1-8BDD-6B7F2659BA09}" presName="linearFlow" presStyleCnt="0">
        <dgm:presLayoutVars>
          <dgm:dir/>
          <dgm:resizeHandles val="exact"/>
        </dgm:presLayoutVars>
      </dgm:prSet>
      <dgm:spPr/>
    </dgm:pt>
    <dgm:pt modelId="{EC45E4AA-C80F-4913-A08E-58C3925ECFDA}" type="pres">
      <dgm:prSet presAssocID="{AD409A63-E6CB-47AB-8721-33B64DF5116C}" presName="comp" presStyleCnt="0"/>
      <dgm:spPr/>
    </dgm:pt>
    <dgm:pt modelId="{78B08B55-1F9F-45F7-855D-A858DF968751}" type="pres">
      <dgm:prSet presAssocID="{AD409A63-E6CB-47AB-8721-33B64DF5116C}" presName="rect2" presStyleLbl="node1" presStyleIdx="0" presStyleCnt="3">
        <dgm:presLayoutVars>
          <dgm:bulletEnabled val="1"/>
        </dgm:presLayoutVars>
      </dgm:prSet>
      <dgm:spPr/>
      <dgm:t>
        <a:bodyPr/>
        <a:lstStyle/>
        <a:p>
          <a:endParaRPr lang="id-ID"/>
        </a:p>
      </dgm:t>
    </dgm:pt>
    <dgm:pt modelId="{7FB48EFF-6BC2-4A6F-905D-BB38F1243C15}" type="pres">
      <dgm:prSet presAssocID="{AD409A63-E6CB-47AB-8721-33B64DF5116C}" presName="rect1" presStyleLbl="lnNode1" presStyleIdx="0" presStyleCnt="3"/>
      <dgm:spPr>
        <a:blipFill rotWithShape="1">
          <a:blip xmlns:r="http://schemas.openxmlformats.org/officeDocument/2006/relationships" r:embed="rId1" cstate="email">
            <a:extLst>
              <a:ext uri="{28A0092B-C50C-407E-A947-70E740481C1C}">
                <a14:useLocalDpi xmlns:a14="http://schemas.microsoft.com/office/drawing/2010/main"/>
              </a:ext>
            </a:extLst>
          </a:blip>
          <a:stretch>
            <a:fillRect/>
          </a:stretch>
        </a:blipFill>
      </dgm:spPr>
    </dgm:pt>
    <dgm:pt modelId="{5D51EFB9-D674-47A2-8491-0886C03381CF}" type="pres">
      <dgm:prSet presAssocID="{E41FE292-26F1-4DC7-8E31-C56C975B19B4}" presName="sibTrans" presStyleCnt="0"/>
      <dgm:spPr/>
    </dgm:pt>
    <dgm:pt modelId="{EF074D14-7266-4607-B5D9-231F0317BEFA}" type="pres">
      <dgm:prSet presAssocID="{658B1734-7E93-4236-A3DB-FE22E460DCF8}" presName="comp" presStyleCnt="0"/>
      <dgm:spPr/>
    </dgm:pt>
    <dgm:pt modelId="{97AAC60A-AC58-49DD-A64D-D40A1DE897BD}" type="pres">
      <dgm:prSet presAssocID="{658B1734-7E93-4236-A3DB-FE22E460DCF8}" presName="rect2" presStyleLbl="node1" presStyleIdx="1" presStyleCnt="3">
        <dgm:presLayoutVars>
          <dgm:bulletEnabled val="1"/>
        </dgm:presLayoutVars>
      </dgm:prSet>
      <dgm:spPr/>
      <dgm:t>
        <a:bodyPr/>
        <a:lstStyle/>
        <a:p>
          <a:endParaRPr lang="id-ID"/>
        </a:p>
      </dgm:t>
    </dgm:pt>
    <dgm:pt modelId="{484D9240-D7B0-4185-B626-3C1950ABCFC2}" type="pres">
      <dgm:prSet presAssocID="{658B1734-7E93-4236-A3DB-FE22E460DCF8}" presName="rect1" presStyleLbl="lnNode1" presStyleIdx="1" presStyleCnt="3"/>
      <dgm:spPr>
        <a:blipFill rotWithShape="1">
          <a:blip xmlns:r="http://schemas.openxmlformats.org/officeDocument/2006/relationships" r:embed="rId2" cstate="email">
            <a:extLst>
              <a:ext uri="{28A0092B-C50C-407E-A947-70E740481C1C}">
                <a14:useLocalDpi xmlns:a14="http://schemas.microsoft.com/office/drawing/2010/main"/>
              </a:ext>
            </a:extLst>
          </a:blip>
          <a:stretch>
            <a:fillRect/>
          </a:stretch>
        </a:blipFill>
      </dgm:spPr>
    </dgm:pt>
    <dgm:pt modelId="{95A3BF60-1FA3-4E93-B241-404AB25AE456}" type="pres">
      <dgm:prSet presAssocID="{715A5214-2D34-410E-B875-486736DF3D7B}" presName="sibTrans" presStyleCnt="0"/>
      <dgm:spPr/>
    </dgm:pt>
    <dgm:pt modelId="{7F6D34D5-9CC6-4B50-B2B5-C44303E64816}" type="pres">
      <dgm:prSet presAssocID="{76D5F50F-71EE-4957-B18D-BD275E9399D8}" presName="comp" presStyleCnt="0"/>
      <dgm:spPr/>
    </dgm:pt>
    <dgm:pt modelId="{4EF19EE0-6CDE-4F7A-9F12-D30EBEC08CF1}" type="pres">
      <dgm:prSet presAssocID="{76D5F50F-71EE-4957-B18D-BD275E9399D8}" presName="rect2" presStyleLbl="node1" presStyleIdx="2" presStyleCnt="3">
        <dgm:presLayoutVars>
          <dgm:bulletEnabled val="1"/>
        </dgm:presLayoutVars>
      </dgm:prSet>
      <dgm:spPr/>
      <dgm:t>
        <a:bodyPr/>
        <a:lstStyle/>
        <a:p>
          <a:endParaRPr lang="id-ID"/>
        </a:p>
      </dgm:t>
    </dgm:pt>
    <dgm:pt modelId="{AEF75AD7-4A7E-4008-B7EC-4113BA47F738}" type="pres">
      <dgm:prSet presAssocID="{76D5F50F-71EE-4957-B18D-BD275E9399D8}" presName="rect1" presStyleLbl="lnNode1" presStyleIdx="2" presStyleCnt="3"/>
      <dgm:spPr>
        <a:blipFill rotWithShape="1">
          <a:blip xmlns:r="http://schemas.openxmlformats.org/officeDocument/2006/relationships" r:embed="rId3" cstate="email">
            <a:extLst>
              <a:ext uri="{28A0092B-C50C-407E-A947-70E740481C1C}">
                <a14:useLocalDpi xmlns:a14="http://schemas.microsoft.com/office/drawing/2010/main"/>
              </a:ext>
            </a:extLst>
          </a:blip>
          <a:stretch>
            <a:fillRect/>
          </a:stretch>
        </a:blipFill>
      </dgm:spPr>
    </dgm:pt>
  </dgm:ptLst>
  <dgm:cxnLst>
    <dgm:cxn modelId="{F24B567D-91C0-4BC8-B1FA-6FAEEDC447BF}" srcId="{ACAED39F-4FE3-4AF1-8BDD-6B7F2659BA09}" destId="{76D5F50F-71EE-4957-B18D-BD275E9399D8}" srcOrd="2" destOrd="0" parTransId="{E249F437-4E5B-413E-8C49-3AD98E686C9D}" sibTransId="{F172DBFC-D2AF-4266-A9B0-00A8042B0924}"/>
    <dgm:cxn modelId="{104BA7CF-D0FC-460C-B24C-FE03DF06B667}" type="presOf" srcId="{658B1734-7E93-4236-A3DB-FE22E460DCF8}" destId="{97AAC60A-AC58-49DD-A64D-D40A1DE897BD}" srcOrd="0" destOrd="0" presId="urn:microsoft.com/office/officeart/2008/layout/AlternatingPictureBlocks"/>
    <dgm:cxn modelId="{D03A5757-D637-440C-BB68-6E0C30CB9B3A}" srcId="{ACAED39F-4FE3-4AF1-8BDD-6B7F2659BA09}" destId="{AD409A63-E6CB-47AB-8721-33B64DF5116C}" srcOrd="0" destOrd="0" parTransId="{1B956565-4F74-4660-B036-ED47D8E0362C}" sibTransId="{E41FE292-26F1-4DC7-8E31-C56C975B19B4}"/>
    <dgm:cxn modelId="{3E753452-4378-4396-832F-1BF2FD1A229B}" srcId="{ACAED39F-4FE3-4AF1-8BDD-6B7F2659BA09}" destId="{658B1734-7E93-4236-A3DB-FE22E460DCF8}" srcOrd="1" destOrd="0" parTransId="{25016369-FB34-4B01-97A0-46D1067CB801}" sibTransId="{715A5214-2D34-410E-B875-486736DF3D7B}"/>
    <dgm:cxn modelId="{90B46874-4A2E-43D5-8F3A-C800E4D6E748}" type="presOf" srcId="{AD409A63-E6CB-47AB-8721-33B64DF5116C}" destId="{78B08B55-1F9F-45F7-855D-A858DF968751}" srcOrd="0" destOrd="0" presId="urn:microsoft.com/office/officeart/2008/layout/AlternatingPictureBlocks"/>
    <dgm:cxn modelId="{0EBBD117-06E5-41B8-AE8E-C474A99B21C8}" type="presOf" srcId="{76D5F50F-71EE-4957-B18D-BD275E9399D8}" destId="{4EF19EE0-6CDE-4F7A-9F12-D30EBEC08CF1}" srcOrd="0" destOrd="0" presId="urn:microsoft.com/office/officeart/2008/layout/AlternatingPictureBlocks"/>
    <dgm:cxn modelId="{D278A5EC-4DDF-4995-A19E-BE24E9E6AE02}" type="presOf" srcId="{ACAED39F-4FE3-4AF1-8BDD-6B7F2659BA09}" destId="{EF0B8FF2-6503-41FA-A518-7B0B9AD898FE}" srcOrd="0" destOrd="0" presId="urn:microsoft.com/office/officeart/2008/layout/AlternatingPictureBlocks"/>
    <dgm:cxn modelId="{D153D6BE-7AD7-4973-8F3B-CA7906917C7E}" type="presParOf" srcId="{EF0B8FF2-6503-41FA-A518-7B0B9AD898FE}" destId="{EC45E4AA-C80F-4913-A08E-58C3925ECFDA}" srcOrd="0" destOrd="0" presId="urn:microsoft.com/office/officeart/2008/layout/AlternatingPictureBlocks"/>
    <dgm:cxn modelId="{5595C789-EF76-4B25-82E1-7FC69AFA9B4F}" type="presParOf" srcId="{EC45E4AA-C80F-4913-A08E-58C3925ECFDA}" destId="{78B08B55-1F9F-45F7-855D-A858DF968751}" srcOrd="0" destOrd="0" presId="urn:microsoft.com/office/officeart/2008/layout/AlternatingPictureBlocks"/>
    <dgm:cxn modelId="{A6008EF1-8694-4312-924F-2D3C88E06F60}" type="presParOf" srcId="{EC45E4AA-C80F-4913-A08E-58C3925ECFDA}" destId="{7FB48EFF-6BC2-4A6F-905D-BB38F1243C15}" srcOrd="1" destOrd="0" presId="urn:microsoft.com/office/officeart/2008/layout/AlternatingPictureBlocks"/>
    <dgm:cxn modelId="{51D0B81F-6714-4856-BEC6-DEBB11B5B8FB}" type="presParOf" srcId="{EF0B8FF2-6503-41FA-A518-7B0B9AD898FE}" destId="{5D51EFB9-D674-47A2-8491-0886C03381CF}" srcOrd="1" destOrd="0" presId="urn:microsoft.com/office/officeart/2008/layout/AlternatingPictureBlocks"/>
    <dgm:cxn modelId="{8896B5FD-4ECC-4EE1-95BA-09C93240D9FC}" type="presParOf" srcId="{EF0B8FF2-6503-41FA-A518-7B0B9AD898FE}" destId="{EF074D14-7266-4607-B5D9-231F0317BEFA}" srcOrd="2" destOrd="0" presId="urn:microsoft.com/office/officeart/2008/layout/AlternatingPictureBlocks"/>
    <dgm:cxn modelId="{ED76EEC4-A058-4BE9-ACD6-407695037166}" type="presParOf" srcId="{EF074D14-7266-4607-B5D9-231F0317BEFA}" destId="{97AAC60A-AC58-49DD-A64D-D40A1DE897BD}" srcOrd="0" destOrd="0" presId="urn:microsoft.com/office/officeart/2008/layout/AlternatingPictureBlocks"/>
    <dgm:cxn modelId="{7E591F49-9433-4EF8-9225-31912EFD359B}" type="presParOf" srcId="{EF074D14-7266-4607-B5D9-231F0317BEFA}" destId="{484D9240-D7B0-4185-B626-3C1950ABCFC2}" srcOrd="1" destOrd="0" presId="urn:microsoft.com/office/officeart/2008/layout/AlternatingPictureBlocks"/>
    <dgm:cxn modelId="{35B03DF2-252E-44E5-88EC-90CA6075E97C}" type="presParOf" srcId="{EF0B8FF2-6503-41FA-A518-7B0B9AD898FE}" destId="{95A3BF60-1FA3-4E93-B241-404AB25AE456}" srcOrd="3" destOrd="0" presId="urn:microsoft.com/office/officeart/2008/layout/AlternatingPictureBlocks"/>
    <dgm:cxn modelId="{496D6CD4-225F-4BE2-8ADE-6FA30125767D}" type="presParOf" srcId="{EF0B8FF2-6503-41FA-A518-7B0B9AD898FE}" destId="{7F6D34D5-9CC6-4B50-B2B5-C44303E64816}" srcOrd="4" destOrd="0" presId="urn:microsoft.com/office/officeart/2008/layout/AlternatingPictureBlocks"/>
    <dgm:cxn modelId="{72B8A49D-5396-4D1D-BC6B-F4FDD329B5FA}" type="presParOf" srcId="{7F6D34D5-9CC6-4B50-B2B5-C44303E64816}" destId="{4EF19EE0-6CDE-4F7A-9F12-D30EBEC08CF1}" srcOrd="0" destOrd="0" presId="urn:microsoft.com/office/officeart/2008/layout/AlternatingPictureBlocks"/>
    <dgm:cxn modelId="{F3261B06-E8DD-4A6C-8519-88DBB5A4B0CA}" type="presParOf" srcId="{7F6D34D5-9CC6-4B50-B2B5-C44303E64816}" destId="{AEF75AD7-4A7E-4008-B7EC-4113BA47F738}" srcOrd="1" destOrd="0" presId="urn:microsoft.com/office/officeart/2008/layout/AlternatingPictureBlock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AF937E-2887-40FE-9CD0-0696B08071C4}"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id-ID"/>
        </a:p>
      </dgm:t>
    </dgm:pt>
    <dgm:pt modelId="{BE0FF2CB-3F59-4B47-BAA9-732C6D66E5BF}">
      <dgm:prSet phldrT="[Text]"/>
      <dgm:spPr/>
      <dgm:t>
        <a:bodyPr/>
        <a:lstStyle/>
        <a:p>
          <a:r>
            <a:rPr lang="en-US" smtClean="0"/>
            <a:t>Intake energi</a:t>
          </a:r>
          <a:endParaRPr lang="id-ID"/>
        </a:p>
      </dgm:t>
    </dgm:pt>
    <dgm:pt modelId="{C10A2A2C-340B-4B00-86AC-9FDC6E3A9E32}" type="parTrans" cxnId="{DBE59DE8-E621-4705-9740-0193E9F50B34}">
      <dgm:prSet/>
      <dgm:spPr/>
      <dgm:t>
        <a:bodyPr/>
        <a:lstStyle/>
        <a:p>
          <a:endParaRPr lang="id-ID"/>
        </a:p>
      </dgm:t>
    </dgm:pt>
    <dgm:pt modelId="{5F110E48-4B30-4A3F-9BE7-255D7A3C05D6}" type="sibTrans" cxnId="{DBE59DE8-E621-4705-9740-0193E9F50B34}">
      <dgm:prSet/>
      <dgm:spPr/>
      <dgm:t>
        <a:bodyPr/>
        <a:lstStyle/>
        <a:p>
          <a:endParaRPr lang="id-ID"/>
        </a:p>
      </dgm:t>
    </dgm:pt>
    <dgm:pt modelId="{6194C696-9991-4599-ACE4-3E421FC48008}">
      <dgm:prSet/>
      <dgm:spPr/>
      <dgm:t>
        <a:bodyPr/>
        <a:lstStyle/>
        <a:p>
          <a:r>
            <a:rPr lang="id-ID" smtClean="0"/>
            <a:t>parameter </a:t>
          </a:r>
          <a:r>
            <a:rPr lang="en-US" smtClean="0"/>
            <a:t>:  </a:t>
          </a:r>
          <a:r>
            <a:rPr lang="id-ID" smtClean="0"/>
            <a:t/>
          </a:r>
          <a:br>
            <a:rPr lang="id-ID" smtClean="0"/>
          </a:br>
          <a:r>
            <a:rPr lang="en-US" smtClean="0"/>
            <a:t>pertambahan berat badan optimal </a:t>
          </a:r>
        </a:p>
      </dgm:t>
    </dgm:pt>
    <dgm:pt modelId="{66C0E699-6FF2-46A7-AAD1-7C72682881E4}" type="parTrans" cxnId="{38CEB6C6-1593-4CC2-956D-E317314DE5FC}">
      <dgm:prSet/>
      <dgm:spPr/>
      <dgm:t>
        <a:bodyPr/>
        <a:lstStyle/>
        <a:p>
          <a:endParaRPr lang="id-ID"/>
        </a:p>
      </dgm:t>
    </dgm:pt>
    <dgm:pt modelId="{A24FCC67-DAF2-43BB-BA86-49FCFED9AF58}" type="sibTrans" cxnId="{38CEB6C6-1593-4CC2-956D-E317314DE5FC}">
      <dgm:prSet/>
      <dgm:spPr/>
      <dgm:t>
        <a:bodyPr/>
        <a:lstStyle/>
        <a:p>
          <a:endParaRPr lang="id-ID"/>
        </a:p>
      </dgm:t>
    </dgm:pt>
    <dgm:pt modelId="{1D3E68CE-5E4A-4F4F-99E5-DCF8818FDEBA}">
      <dgm:prSet/>
      <dgm:spPr/>
      <dgm:t>
        <a:bodyPr/>
        <a:lstStyle/>
        <a:p>
          <a:r>
            <a:rPr lang="en-US" smtClean="0"/>
            <a:t>Densitas nutrien</a:t>
          </a:r>
          <a:endParaRPr lang="id-ID" smtClean="0"/>
        </a:p>
      </dgm:t>
    </dgm:pt>
    <dgm:pt modelId="{EF87392F-5990-45C8-AB12-A85A04764A87}" type="parTrans" cxnId="{80E26F23-F73C-42C1-949B-8F38B880F18A}">
      <dgm:prSet/>
      <dgm:spPr/>
      <dgm:t>
        <a:bodyPr/>
        <a:lstStyle/>
        <a:p>
          <a:endParaRPr lang="id-ID"/>
        </a:p>
      </dgm:t>
    </dgm:pt>
    <dgm:pt modelId="{BA050DE0-E70C-4779-88E3-17314D9D0F8F}" type="sibTrans" cxnId="{80E26F23-F73C-42C1-949B-8F38B880F18A}">
      <dgm:prSet/>
      <dgm:spPr/>
      <dgm:t>
        <a:bodyPr/>
        <a:lstStyle/>
        <a:p>
          <a:endParaRPr lang="id-ID"/>
        </a:p>
      </dgm:t>
    </dgm:pt>
    <dgm:pt modelId="{4593BEEF-B78F-4E77-BCD6-286B207966A0}">
      <dgm:prSet/>
      <dgm:spPr/>
      <dgm:t>
        <a:bodyPr/>
        <a:lstStyle/>
        <a:p>
          <a:r>
            <a:rPr lang="en-US" smtClean="0"/>
            <a:t>Jumlah protein, vitamin dan mineral</a:t>
          </a:r>
          <a:endParaRPr lang="id-ID" smtClean="0"/>
        </a:p>
      </dgm:t>
    </dgm:pt>
    <dgm:pt modelId="{C10FDCA0-85A9-4CF1-9E1D-378B46C275A1}" type="parTrans" cxnId="{73C8A9A5-8833-49C9-9923-C54D39CF2FB1}">
      <dgm:prSet/>
      <dgm:spPr/>
      <dgm:t>
        <a:bodyPr/>
        <a:lstStyle/>
        <a:p>
          <a:endParaRPr lang="id-ID"/>
        </a:p>
      </dgm:t>
    </dgm:pt>
    <dgm:pt modelId="{79FAA847-4491-4383-9927-FD5AC694264D}" type="sibTrans" cxnId="{73C8A9A5-8833-49C9-9923-C54D39CF2FB1}">
      <dgm:prSet/>
      <dgm:spPr/>
      <dgm:t>
        <a:bodyPr/>
        <a:lstStyle/>
        <a:p>
          <a:endParaRPr lang="id-ID"/>
        </a:p>
      </dgm:t>
    </dgm:pt>
    <dgm:pt modelId="{669A5AA6-4A7C-4E7C-B274-B131D380CACC}">
      <dgm:prSet/>
      <dgm:spPr/>
      <dgm:t>
        <a:bodyPr/>
        <a:lstStyle/>
        <a:p>
          <a:r>
            <a:rPr lang="en-US" smtClean="0"/>
            <a:t>Makan berbagai variasi makanan sehat</a:t>
          </a:r>
        </a:p>
      </dgm:t>
    </dgm:pt>
    <dgm:pt modelId="{D41EB9EB-F679-4347-962E-E4A8AA591819}" type="parTrans" cxnId="{75DEF545-F5CC-41D8-BADC-0E69EEA5B696}">
      <dgm:prSet/>
      <dgm:spPr/>
      <dgm:t>
        <a:bodyPr/>
        <a:lstStyle/>
        <a:p>
          <a:endParaRPr lang="id-ID"/>
        </a:p>
      </dgm:t>
    </dgm:pt>
    <dgm:pt modelId="{E5E5BD64-8507-4AEC-8A5A-F8D84F20D74C}" type="sibTrans" cxnId="{75DEF545-F5CC-41D8-BADC-0E69EEA5B696}">
      <dgm:prSet/>
      <dgm:spPr/>
      <dgm:t>
        <a:bodyPr/>
        <a:lstStyle/>
        <a:p>
          <a:endParaRPr lang="id-ID"/>
        </a:p>
      </dgm:t>
    </dgm:pt>
    <dgm:pt modelId="{81B8008C-8086-4199-AE70-131E71B0F14B}" type="pres">
      <dgm:prSet presAssocID="{46AF937E-2887-40FE-9CD0-0696B08071C4}" presName="linear" presStyleCnt="0">
        <dgm:presLayoutVars>
          <dgm:dir/>
          <dgm:animLvl val="lvl"/>
          <dgm:resizeHandles val="exact"/>
        </dgm:presLayoutVars>
      </dgm:prSet>
      <dgm:spPr/>
      <dgm:t>
        <a:bodyPr/>
        <a:lstStyle/>
        <a:p>
          <a:endParaRPr lang="id-ID"/>
        </a:p>
      </dgm:t>
    </dgm:pt>
    <dgm:pt modelId="{18D169C2-7CBD-491E-ACA6-4439CCF0A836}" type="pres">
      <dgm:prSet presAssocID="{BE0FF2CB-3F59-4B47-BAA9-732C6D66E5BF}" presName="parentLin" presStyleCnt="0"/>
      <dgm:spPr/>
    </dgm:pt>
    <dgm:pt modelId="{95B626A3-4233-455A-AAD4-BF8C4E32AA22}" type="pres">
      <dgm:prSet presAssocID="{BE0FF2CB-3F59-4B47-BAA9-732C6D66E5BF}" presName="parentLeftMargin" presStyleLbl="node1" presStyleIdx="0" presStyleCnt="2"/>
      <dgm:spPr/>
      <dgm:t>
        <a:bodyPr/>
        <a:lstStyle/>
        <a:p>
          <a:endParaRPr lang="id-ID"/>
        </a:p>
      </dgm:t>
    </dgm:pt>
    <dgm:pt modelId="{81395FA6-35B8-4982-8AE8-D851595B2770}" type="pres">
      <dgm:prSet presAssocID="{BE0FF2CB-3F59-4B47-BAA9-732C6D66E5BF}" presName="parentText" presStyleLbl="node1" presStyleIdx="0" presStyleCnt="2">
        <dgm:presLayoutVars>
          <dgm:chMax val="0"/>
          <dgm:bulletEnabled val="1"/>
        </dgm:presLayoutVars>
      </dgm:prSet>
      <dgm:spPr/>
      <dgm:t>
        <a:bodyPr/>
        <a:lstStyle/>
        <a:p>
          <a:endParaRPr lang="id-ID"/>
        </a:p>
      </dgm:t>
    </dgm:pt>
    <dgm:pt modelId="{CD9FD4CE-E3E2-4DA7-B0C6-029C48C55FC2}" type="pres">
      <dgm:prSet presAssocID="{BE0FF2CB-3F59-4B47-BAA9-732C6D66E5BF}" presName="negativeSpace" presStyleCnt="0"/>
      <dgm:spPr/>
    </dgm:pt>
    <dgm:pt modelId="{A34B64A8-22A2-49F4-BDB8-BD38589D0090}" type="pres">
      <dgm:prSet presAssocID="{BE0FF2CB-3F59-4B47-BAA9-732C6D66E5BF}" presName="childText" presStyleLbl="conFgAcc1" presStyleIdx="0" presStyleCnt="2">
        <dgm:presLayoutVars>
          <dgm:bulletEnabled val="1"/>
        </dgm:presLayoutVars>
      </dgm:prSet>
      <dgm:spPr/>
      <dgm:t>
        <a:bodyPr/>
        <a:lstStyle/>
        <a:p>
          <a:endParaRPr lang="id-ID"/>
        </a:p>
      </dgm:t>
    </dgm:pt>
    <dgm:pt modelId="{E40FE453-F589-4F49-8D64-4FCE89394B4C}" type="pres">
      <dgm:prSet presAssocID="{5F110E48-4B30-4A3F-9BE7-255D7A3C05D6}" presName="spaceBetweenRectangles" presStyleCnt="0"/>
      <dgm:spPr/>
    </dgm:pt>
    <dgm:pt modelId="{63FB85A5-CF6E-4FAE-A054-47D0CC6EF91C}" type="pres">
      <dgm:prSet presAssocID="{1D3E68CE-5E4A-4F4F-99E5-DCF8818FDEBA}" presName="parentLin" presStyleCnt="0"/>
      <dgm:spPr/>
    </dgm:pt>
    <dgm:pt modelId="{70AF22B2-81BE-4BE0-AA28-04FDAC6EA6B9}" type="pres">
      <dgm:prSet presAssocID="{1D3E68CE-5E4A-4F4F-99E5-DCF8818FDEBA}" presName="parentLeftMargin" presStyleLbl="node1" presStyleIdx="0" presStyleCnt="2"/>
      <dgm:spPr/>
      <dgm:t>
        <a:bodyPr/>
        <a:lstStyle/>
        <a:p>
          <a:endParaRPr lang="id-ID"/>
        </a:p>
      </dgm:t>
    </dgm:pt>
    <dgm:pt modelId="{48A01601-72CA-4AA9-B8BA-712490BDACAB}" type="pres">
      <dgm:prSet presAssocID="{1D3E68CE-5E4A-4F4F-99E5-DCF8818FDEBA}" presName="parentText" presStyleLbl="node1" presStyleIdx="1" presStyleCnt="2">
        <dgm:presLayoutVars>
          <dgm:chMax val="0"/>
          <dgm:bulletEnabled val="1"/>
        </dgm:presLayoutVars>
      </dgm:prSet>
      <dgm:spPr/>
      <dgm:t>
        <a:bodyPr/>
        <a:lstStyle/>
        <a:p>
          <a:endParaRPr lang="id-ID"/>
        </a:p>
      </dgm:t>
    </dgm:pt>
    <dgm:pt modelId="{FF572D00-421D-45C2-B7D8-A9D121874E3A}" type="pres">
      <dgm:prSet presAssocID="{1D3E68CE-5E4A-4F4F-99E5-DCF8818FDEBA}" presName="negativeSpace" presStyleCnt="0"/>
      <dgm:spPr/>
    </dgm:pt>
    <dgm:pt modelId="{EB4D09B5-C7CF-4423-B07A-8D15FD6630DB}" type="pres">
      <dgm:prSet presAssocID="{1D3E68CE-5E4A-4F4F-99E5-DCF8818FDEBA}" presName="childText" presStyleLbl="conFgAcc1" presStyleIdx="1" presStyleCnt="2">
        <dgm:presLayoutVars>
          <dgm:bulletEnabled val="1"/>
        </dgm:presLayoutVars>
      </dgm:prSet>
      <dgm:spPr/>
      <dgm:t>
        <a:bodyPr/>
        <a:lstStyle/>
        <a:p>
          <a:endParaRPr lang="id-ID"/>
        </a:p>
      </dgm:t>
    </dgm:pt>
  </dgm:ptLst>
  <dgm:cxnLst>
    <dgm:cxn modelId="{1818B140-FF05-4C96-A4CE-B576352CA54F}" type="presOf" srcId="{4593BEEF-B78F-4E77-BCD6-286B207966A0}" destId="{EB4D09B5-C7CF-4423-B07A-8D15FD6630DB}" srcOrd="0" destOrd="0" presId="urn:microsoft.com/office/officeart/2005/8/layout/list1"/>
    <dgm:cxn modelId="{75DEF545-F5CC-41D8-BADC-0E69EEA5B696}" srcId="{1D3E68CE-5E4A-4F4F-99E5-DCF8818FDEBA}" destId="{669A5AA6-4A7C-4E7C-B274-B131D380CACC}" srcOrd="1" destOrd="0" parTransId="{D41EB9EB-F679-4347-962E-E4A8AA591819}" sibTransId="{E5E5BD64-8507-4AEC-8A5A-F8D84F20D74C}"/>
    <dgm:cxn modelId="{73C8A9A5-8833-49C9-9923-C54D39CF2FB1}" srcId="{1D3E68CE-5E4A-4F4F-99E5-DCF8818FDEBA}" destId="{4593BEEF-B78F-4E77-BCD6-286B207966A0}" srcOrd="0" destOrd="0" parTransId="{C10FDCA0-85A9-4CF1-9E1D-378B46C275A1}" sibTransId="{79FAA847-4491-4383-9927-FD5AC694264D}"/>
    <dgm:cxn modelId="{0F9CF82D-3EA9-4DFB-8E8A-BC30FA730407}" type="presOf" srcId="{1D3E68CE-5E4A-4F4F-99E5-DCF8818FDEBA}" destId="{70AF22B2-81BE-4BE0-AA28-04FDAC6EA6B9}" srcOrd="0" destOrd="0" presId="urn:microsoft.com/office/officeart/2005/8/layout/list1"/>
    <dgm:cxn modelId="{2EEF7F9D-CC6D-44B8-9FC7-1145AB6FC64A}" type="presOf" srcId="{6194C696-9991-4599-ACE4-3E421FC48008}" destId="{A34B64A8-22A2-49F4-BDB8-BD38589D0090}" srcOrd="0" destOrd="0" presId="urn:microsoft.com/office/officeart/2005/8/layout/list1"/>
    <dgm:cxn modelId="{6A27581D-2ECB-411C-8DE2-5A0DF48A6A42}" type="presOf" srcId="{BE0FF2CB-3F59-4B47-BAA9-732C6D66E5BF}" destId="{95B626A3-4233-455A-AAD4-BF8C4E32AA22}" srcOrd="0" destOrd="0" presId="urn:microsoft.com/office/officeart/2005/8/layout/list1"/>
    <dgm:cxn modelId="{95F8863E-5638-436A-9605-65202ECFBB29}" type="presOf" srcId="{1D3E68CE-5E4A-4F4F-99E5-DCF8818FDEBA}" destId="{48A01601-72CA-4AA9-B8BA-712490BDACAB}" srcOrd="1" destOrd="0" presId="urn:microsoft.com/office/officeart/2005/8/layout/list1"/>
    <dgm:cxn modelId="{DBE59DE8-E621-4705-9740-0193E9F50B34}" srcId="{46AF937E-2887-40FE-9CD0-0696B08071C4}" destId="{BE0FF2CB-3F59-4B47-BAA9-732C6D66E5BF}" srcOrd="0" destOrd="0" parTransId="{C10A2A2C-340B-4B00-86AC-9FDC6E3A9E32}" sibTransId="{5F110E48-4B30-4A3F-9BE7-255D7A3C05D6}"/>
    <dgm:cxn modelId="{80E26F23-F73C-42C1-949B-8F38B880F18A}" srcId="{46AF937E-2887-40FE-9CD0-0696B08071C4}" destId="{1D3E68CE-5E4A-4F4F-99E5-DCF8818FDEBA}" srcOrd="1" destOrd="0" parTransId="{EF87392F-5990-45C8-AB12-A85A04764A87}" sibTransId="{BA050DE0-E70C-4779-88E3-17314D9D0F8F}"/>
    <dgm:cxn modelId="{1508A6CC-CA1B-49D1-A5F2-ED32717614BE}" type="presOf" srcId="{BE0FF2CB-3F59-4B47-BAA9-732C6D66E5BF}" destId="{81395FA6-35B8-4982-8AE8-D851595B2770}" srcOrd="1" destOrd="0" presId="urn:microsoft.com/office/officeart/2005/8/layout/list1"/>
    <dgm:cxn modelId="{A0EF4AFB-72D0-4BFB-BBFE-CE194B816C5E}" type="presOf" srcId="{669A5AA6-4A7C-4E7C-B274-B131D380CACC}" destId="{EB4D09B5-C7CF-4423-B07A-8D15FD6630DB}" srcOrd="0" destOrd="1" presId="urn:microsoft.com/office/officeart/2005/8/layout/list1"/>
    <dgm:cxn modelId="{6EA40EA1-D21D-4CC5-A379-4BE3349A36A3}" type="presOf" srcId="{46AF937E-2887-40FE-9CD0-0696B08071C4}" destId="{81B8008C-8086-4199-AE70-131E71B0F14B}" srcOrd="0" destOrd="0" presId="urn:microsoft.com/office/officeart/2005/8/layout/list1"/>
    <dgm:cxn modelId="{38CEB6C6-1593-4CC2-956D-E317314DE5FC}" srcId="{BE0FF2CB-3F59-4B47-BAA9-732C6D66E5BF}" destId="{6194C696-9991-4599-ACE4-3E421FC48008}" srcOrd="0" destOrd="0" parTransId="{66C0E699-6FF2-46A7-AAD1-7C72682881E4}" sibTransId="{A24FCC67-DAF2-43BB-BA86-49FCFED9AF58}"/>
    <dgm:cxn modelId="{48E17AF0-D25C-4506-BA87-0A19285ADD55}" type="presParOf" srcId="{81B8008C-8086-4199-AE70-131E71B0F14B}" destId="{18D169C2-7CBD-491E-ACA6-4439CCF0A836}" srcOrd="0" destOrd="0" presId="urn:microsoft.com/office/officeart/2005/8/layout/list1"/>
    <dgm:cxn modelId="{631D91BB-7FF2-4D7F-94B6-48459EF5A0BF}" type="presParOf" srcId="{18D169C2-7CBD-491E-ACA6-4439CCF0A836}" destId="{95B626A3-4233-455A-AAD4-BF8C4E32AA22}" srcOrd="0" destOrd="0" presId="urn:microsoft.com/office/officeart/2005/8/layout/list1"/>
    <dgm:cxn modelId="{F110B678-6671-46D1-BB09-1EAB4046FE94}" type="presParOf" srcId="{18D169C2-7CBD-491E-ACA6-4439CCF0A836}" destId="{81395FA6-35B8-4982-8AE8-D851595B2770}" srcOrd="1" destOrd="0" presId="urn:microsoft.com/office/officeart/2005/8/layout/list1"/>
    <dgm:cxn modelId="{4C6861BA-76F4-4E4D-979D-8060C98A6E0F}" type="presParOf" srcId="{81B8008C-8086-4199-AE70-131E71B0F14B}" destId="{CD9FD4CE-E3E2-4DA7-B0C6-029C48C55FC2}" srcOrd="1" destOrd="0" presId="urn:microsoft.com/office/officeart/2005/8/layout/list1"/>
    <dgm:cxn modelId="{8D0358D8-5619-4FA4-9450-39D12870A2DD}" type="presParOf" srcId="{81B8008C-8086-4199-AE70-131E71B0F14B}" destId="{A34B64A8-22A2-49F4-BDB8-BD38589D0090}" srcOrd="2" destOrd="0" presId="urn:microsoft.com/office/officeart/2005/8/layout/list1"/>
    <dgm:cxn modelId="{6825D853-3BBD-4C2E-98E6-EF803C589092}" type="presParOf" srcId="{81B8008C-8086-4199-AE70-131E71B0F14B}" destId="{E40FE453-F589-4F49-8D64-4FCE89394B4C}" srcOrd="3" destOrd="0" presId="urn:microsoft.com/office/officeart/2005/8/layout/list1"/>
    <dgm:cxn modelId="{A5923779-12B2-4D92-BE88-29695F20319F}" type="presParOf" srcId="{81B8008C-8086-4199-AE70-131E71B0F14B}" destId="{63FB85A5-CF6E-4FAE-A054-47D0CC6EF91C}" srcOrd="4" destOrd="0" presId="urn:microsoft.com/office/officeart/2005/8/layout/list1"/>
    <dgm:cxn modelId="{85EC27B1-B219-4EE9-8632-B1E84B14934D}" type="presParOf" srcId="{63FB85A5-CF6E-4FAE-A054-47D0CC6EF91C}" destId="{70AF22B2-81BE-4BE0-AA28-04FDAC6EA6B9}" srcOrd="0" destOrd="0" presId="urn:microsoft.com/office/officeart/2005/8/layout/list1"/>
    <dgm:cxn modelId="{ED64F9B3-183A-43D2-8BDB-60B680E05FEB}" type="presParOf" srcId="{63FB85A5-CF6E-4FAE-A054-47D0CC6EF91C}" destId="{48A01601-72CA-4AA9-B8BA-712490BDACAB}" srcOrd="1" destOrd="0" presId="urn:microsoft.com/office/officeart/2005/8/layout/list1"/>
    <dgm:cxn modelId="{64185436-DC74-4635-8075-F6609195ADF4}" type="presParOf" srcId="{81B8008C-8086-4199-AE70-131E71B0F14B}" destId="{FF572D00-421D-45C2-B7D8-A9D121874E3A}" srcOrd="5" destOrd="0" presId="urn:microsoft.com/office/officeart/2005/8/layout/list1"/>
    <dgm:cxn modelId="{A4666B7E-260B-4253-ACF4-F41F30F28FC9}" type="presParOf" srcId="{81B8008C-8086-4199-AE70-131E71B0F14B}" destId="{EB4D09B5-C7CF-4423-B07A-8D15FD6630DB}"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F35813-EAAF-432F-BE19-99FA54391139}"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id-ID"/>
        </a:p>
      </dgm:t>
    </dgm:pt>
    <dgm:pt modelId="{0C15E4A4-DF0F-42D0-B1C8-3BDE7A76B49B}">
      <dgm:prSet phldrT="[Text]"/>
      <dgm:spPr/>
      <dgm:t>
        <a:bodyPr/>
        <a:lstStyle/>
        <a:p>
          <a:r>
            <a:rPr lang="en-US" i="1" smtClean="0"/>
            <a:t>Germinal period</a:t>
          </a:r>
          <a:endParaRPr lang="id-ID"/>
        </a:p>
      </dgm:t>
    </dgm:pt>
    <dgm:pt modelId="{75617EFB-D93D-4B35-86AA-45469ED6AEEF}" type="parTrans" cxnId="{3F7008E9-C288-4121-B309-3030720BC1FA}">
      <dgm:prSet/>
      <dgm:spPr/>
      <dgm:t>
        <a:bodyPr/>
        <a:lstStyle/>
        <a:p>
          <a:endParaRPr lang="id-ID"/>
        </a:p>
      </dgm:t>
    </dgm:pt>
    <dgm:pt modelId="{7A027DE9-33C6-4950-B81F-968C68806C9E}" type="sibTrans" cxnId="{3F7008E9-C288-4121-B309-3030720BC1FA}">
      <dgm:prSet/>
      <dgm:spPr/>
      <dgm:t>
        <a:bodyPr/>
        <a:lstStyle/>
        <a:p>
          <a:endParaRPr lang="id-ID"/>
        </a:p>
      </dgm:t>
    </dgm:pt>
    <dgm:pt modelId="{2548EBE7-AF26-4BBA-B948-713979D9FC9E}">
      <dgm:prSet custT="1"/>
      <dgm:spPr/>
      <dgm:t>
        <a:bodyPr/>
        <a:lstStyle/>
        <a:p>
          <a:r>
            <a:rPr lang="id-ID" sz="2400" i="0" smtClean="0"/>
            <a:t>Implantasi</a:t>
          </a:r>
          <a:endParaRPr lang="en-US" sz="2400" i="0"/>
        </a:p>
      </dgm:t>
    </dgm:pt>
    <dgm:pt modelId="{133092CA-C784-4283-AB6C-B07FB51EA9BE}" type="parTrans" cxnId="{B4C80DF8-53BF-4B3E-AF1A-E6904BEF8923}">
      <dgm:prSet/>
      <dgm:spPr/>
      <dgm:t>
        <a:bodyPr/>
        <a:lstStyle/>
        <a:p>
          <a:endParaRPr lang="id-ID"/>
        </a:p>
      </dgm:t>
    </dgm:pt>
    <dgm:pt modelId="{EC64040E-5F43-4A4D-9A10-C53D5F59A458}" type="sibTrans" cxnId="{B4C80DF8-53BF-4B3E-AF1A-E6904BEF8923}">
      <dgm:prSet/>
      <dgm:spPr/>
      <dgm:t>
        <a:bodyPr/>
        <a:lstStyle/>
        <a:p>
          <a:endParaRPr lang="id-ID"/>
        </a:p>
      </dgm:t>
    </dgm:pt>
    <dgm:pt modelId="{0E20F13E-018D-4F85-8D7E-ACB97E1669EB}">
      <dgm:prSet custT="1"/>
      <dgm:spPr/>
      <dgm:t>
        <a:bodyPr/>
        <a:lstStyle/>
        <a:p>
          <a:r>
            <a:rPr lang="id-ID" sz="2400" smtClean="0"/>
            <a:t>Keguguran </a:t>
          </a:r>
          <a:r>
            <a:rPr lang="en-US" sz="2400" smtClean="0"/>
            <a:t>: 15% to 50%</a:t>
          </a:r>
          <a:endParaRPr lang="en-US" sz="2400"/>
        </a:p>
      </dgm:t>
    </dgm:pt>
    <dgm:pt modelId="{D053AD62-400C-4A29-8E0D-C160BD473B40}" type="parTrans" cxnId="{C2538EB2-5C91-472C-8B4D-FB3FDE22584D}">
      <dgm:prSet/>
      <dgm:spPr/>
      <dgm:t>
        <a:bodyPr/>
        <a:lstStyle/>
        <a:p>
          <a:endParaRPr lang="id-ID"/>
        </a:p>
      </dgm:t>
    </dgm:pt>
    <dgm:pt modelId="{1B9DB7B7-E257-4FFE-B748-833282378EC6}" type="sibTrans" cxnId="{C2538EB2-5C91-472C-8B4D-FB3FDE22584D}">
      <dgm:prSet/>
      <dgm:spPr/>
      <dgm:t>
        <a:bodyPr/>
        <a:lstStyle/>
        <a:p>
          <a:endParaRPr lang="id-ID"/>
        </a:p>
      </dgm:t>
    </dgm:pt>
    <dgm:pt modelId="{811C3D2F-19D1-40B9-9EE4-DABE30C99698}">
      <dgm:prSet/>
      <dgm:spPr/>
      <dgm:t>
        <a:bodyPr/>
        <a:lstStyle/>
        <a:p>
          <a:r>
            <a:rPr lang="en-US" i="1" smtClean="0"/>
            <a:t>Embryonic period</a:t>
          </a:r>
          <a:endParaRPr lang="en-US"/>
        </a:p>
      </dgm:t>
    </dgm:pt>
    <dgm:pt modelId="{A526829D-2D2D-47E0-A859-8EA673B68A50}" type="parTrans" cxnId="{8F9D08F7-6423-432E-93F6-2D59091B61E4}">
      <dgm:prSet/>
      <dgm:spPr/>
      <dgm:t>
        <a:bodyPr/>
        <a:lstStyle/>
        <a:p>
          <a:endParaRPr lang="id-ID"/>
        </a:p>
      </dgm:t>
    </dgm:pt>
    <dgm:pt modelId="{6A795A3E-876C-4360-AD41-6294298A0991}" type="sibTrans" cxnId="{8F9D08F7-6423-432E-93F6-2D59091B61E4}">
      <dgm:prSet/>
      <dgm:spPr/>
      <dgm:t>
        <a:bodyPr/>
        <a:lstStyle/>
        <a:p>
          <a:endParaRPr lang="id-ID"/>
        </a:p>
      </dgm:t>
    </dgm:pt>
    <dgm:pt modelId="{8A7D3E1F-03A5-4DA4-997B-D79535DDDA12}">
      <dgm:prSet custT="1"/>
      <dgm:spPr/>
      <dgm:t>
        <a:bodyPr/>
        <a:lstStyle/>
        <a:p>
          <a:r>
            <a:rPr lang="en-US" sz="2400" i="0" smtClean="0"/>
            <a:t>Organogenesis</a:t>
          </a:r>
          <a:endParaRPr lang="en-US" sz="2400"/>
        </a:p>
      </dgm:t>
    </dgm:pt>
    <dgm:pt modelId="{E5E73461-30BC-4E9B-9227-EBD22ACFC6B7}" type="parTrans" cxnId="{760872C1-2786-4E7B-8C84-AE1E89B63D97}">
      <dgm:prSet/>
      <dgm:spPr/>
      <dgm:t>
        <a:bodyPr/>
        <a:lstStyle/>
        <a:p>
          <a:endParaRPr lang="id-ID"/>
        </a:p>
      </dgm:t>
    </dgm:pt>
    <dgm:pt modelId="{6502318C-07E9-44DA-90F8-F1D1BB43E20F}" type="sibTrans" cxnId="{760872C1-2786-4E7B-8C84-AE1E89B63D97}">
      <dgm:prSet/>
      <dgm:spPr/>
      <dgm:t>
        <a:bodyPr/>
        <a:lstStyle/>
        <a:p>
          <a:endParaRPr lang="id-ID"/>
        </a:p>
      </dgm:t>
    </dgm:pt>
    <dgm:pt modelId="{5BBB4416-21B5-43D7-A903-E1FFFFECDF02}">
      <dgm:prSet/>
      <dgm:spPr/>
      <dgm:t>
        <a:bodyPr/>
        <a:lstStyle/>
        <a:p>
          <a:r>
            <a:rPr lang="en-US" i="1" smtClean="0"/>
            <a:t>Fetal period</a:t>
          </a:r>
          <a:endParaRPr lang="en-US"/>
        </a:p>
      </dgm:t>
    </dgm:pt>
    <dgm:pt modelId="{A030C835-EF1C-4C7B-ABAD-80DC83479A14}" type="parTrans" cxnId="{B7A2AD3C-80D8-425E-AC3C-654121E06167}">
      <dgm:prSet/>
      <dgm:spPr/>
      <dgm:t>
        <a:bodyPr/>
        <a:lstStyle/>
        <a:p>
          <a:endParaRPr lang="id-ID"/>
        </a:p>
      </dgm:t>
    </dgm:pt>
    <dgm:pt modelId="{628A81AC-442E-491B-810B-2A4188F3117D}" type="sibTrans" cxnId="{B7A2AD3C-80D8-425E-AC3C-654121E06167}">
      <dgm:prSet/>
      <dgm:spPr/>
      <dgm:t>
        <a:bodyPr/>
        <a:lstStyle/>
        <a:p>
          <a:endParaRPr lang="id-ID"/>
        </a:p>
      </dgm:t>
    </dgm:pt>
    <dgm:pt modelId="{9721AE1A-5BCE-4F62-A19F-2E90BF038795}">
      <dgm:prSet/>
      <dgm:spPr/>
      <dgm:t>
        <a:bodyPr/>
        <a:lstStyle/>
        <a:p>
          <a:r>
            <a:rPr lang="id-ID" smtClean="0"/>
            <a:t>Diferensiasi </a:t>
          </a:r>
          <a:r>
            <a:rPr lang="en-US" smtClean="0"/>
            <a:t>stem cell</a:t>
          </a:r>
          <a:endParaRPr lang="en-US"/>
        </a:p>
      </dgm:t>
    </dgm:pt>
    <dgm:pt modelId="{30F97118-0296-414D-B249-D4962E559DFB}" type="parTrans" cxnId="{0E13AFAF-9D49-43D2-BAE8-19314A83D32F}">
      <dgm:prSet/>
      <dgm:spPr/>
      <dgm:t>
        <a:bodyPr/>
        <a:lstStyle/>
        <a:p>
          <a:endParaRPr lang="id-ID"/>
        </a:p>
      </dgm:t>
    </dgm:pt>
    <dgm:pt modelId="{CA3BFDD3-FE2F-4CA6-82F5-0ECB7ABDD66F}" type="sibTrans" cxnId="{0E13AFAF-9D49-43D2-BAE8-19314A83D32F}">
      <dgm:prSet/>
      <dgm:spPr/>
      <dgm:t>
        <a:bodyPr/>
        <a:lstStyle/>
        <a:p>
          <a:endParaRPr lang="id-ID"/>
        </a:p>
      </dgm:t>
    </dgm:pt>
    <dgm:pt modelId="{D0E0F6BF-81EE-42C6-87EE-179BB5D2EC65}">
      <dgm:prSet custT="1"/>
      <dgm:spPr/>
      <dgm:t>
        <a:bodyPr/>
        <a:lstStyle/>
        <a:p>
          <a:r>
            <a:rPr lang="id-ID" sz="2400" smtClean="0"/>
            <a:t>Hari 1-14</a:t>
          </a:r>
          <a:endParaRPr lang="en-US" sz="2400"/>
        </a:p>
      </dgm:t>
    </dgm:pt>
    <dgm:pt modelId="{0596B16A-83D3-4BD5-9C23-53F38E681E2B}" type="parTrans" cxnId="{0B7485C6-EB6B-449A-9991-2FE0A0973E49}">
      <dgm:prSet/>
      <dgm:spPr/>
      <dgm:t>
        <a:bodyPr/>
        <a:lstStyle/>
        <a:p>
          <a:endParaRPr lang="id-ID"/>
        </a:p>
      </dgm:t>
    </dgm:pt>
    <dgm:pt modelId="{8F0A721E-9500-4755-99AA-A51B35991DAE}" type="sibTrans" cxnId="{0B7485C6-EB6B-449A-9991-2FE0A0973E49}">
      <dgm:prSet/>
      <dgm:spPr/>
      <dgm:t>
        <a:bodyPr/>
        <a:lstStyle/>
        <a:p>
          <a:endParaRPr lang="id-ID"/>
        </a:p>
      </dgm:t>
    </dgm:pt>
    <dgm:pt modelId="{37D6723C-36AE-4E1D-B8D4-C8B67C93DF8C}">
      <dgm:prSet custT="1"/>
      <dgm:spPr/>
      <dgm:t>
        <a:bodyPr/>
        <a:lstStyle/>
        <a:p>
          <a:r>
            <a:rPr lang="id-ID" sz="2400" smtClean="0"/>
            <a:t>Minggu ke-3 sd 8</a:t>
          </a:r>
          <a:endParaRPr lang="en-US" sz="2400"/>
        </a:p>
      </dgm:t>
    </dgm:pt>
    <dgm:pt modelId="{8CDCD40E-48B3-4851-80B9-860F9A99866D}" type="parTrans" cxnId="{9AA2047A-5C49-4239-AA33-4EC624AA70CF}">
      <dgm:prSet/>
      <dgm:spPr/>
      <dgm:t>
        <a:bodyPr/>
        <a:lstStyle/>
        <a:p>
          <a:endParaRPr lang="id-ID"/>
        </a:p>
      </dgm:t>
    </dgm:pt>
    <dgm:pt modelId="{9C617F54-33C4-4CD9-9D18-E49C47A5CB57}" type="sibTrans" cxnId="{9AA2047A-5C49-4239-AA33-4EC624AA70CF}">
      <dgm:prSet/>
      <dgm:spPr/>
      <dgm:t>
        <a:bodyPr/>
        <a:lstStyle/>
        <a:p>
          <a:endParaRPr lang="id-ID"/>
        </a:p>
      </dgm:t>
    </dgm:pt>
    <dgm:pt modelId="{5DA6DAF3-0E6D-4BE9-9B35-B6E0113FD872}">
      <dgm:prSet/>
      <dgm:spPr/>
      <dgm:t>
        <a:bodyPr/>
        <a:lstStyle/>
        <a:p>
          <a:r>
            <a:rPr lang="id-ID" smtClean="0"/>
            <a:t>Minggu ke-9 sd lahir</a:t>
          </a:r>
          <a:endParaRPr lang="en-US" i="1"/>
        </a:p>
      </dgm:t>
    </dgm:pt>
    <dgm:pt modelId="{783B566E-D8D2-46BD-9D43-A9DEB21E94BE}" type="parTrans" cxnId="{1431866C-624F-4203-A0FB-13389F40D92A}">
      <dgm:prSet/>
      <dgm:spPr/>
      <dgm:t>
        <a:bodyPr/>
        <a:lstStyle/>
        <a:p>
          <a:endParaRPr lang="id-ID"/>
        </a:p>
      </dgm:t>
    </dgm:pt>
    <dgm:pt modelId="{83FBD0BF-A81E-400A-AADE-F0EFC33A6F76}" type="sibTrans" cxnId="{1431866C-624F-4203-A0FB-13389F40D92A}">
      <dgm:prSet/>
      <dgm:spPr/>
      <dgm:t>
        <a:bodyPr/>
        <a:lstStyle/>
        <a:p>
          <a:endParaRPr lang="id-ID"/>
        </a:p>
      </dgm:t>
    </dgm:pt>
    <dgm:pt modelId="{555F59D7-BD6E-41B5-8D74-5D168259B54E}">
      <dgm:prSet/>
      <dgm:spPr/>
      <dgm:t>
        <a:bodyPr/>
        <a:lstStyle/>
        <a:p>
          <a:r>
            <a:rPr lang="id-ID" i="0" smtClean="0"/>
            <a:t>Proliferasi</a:t>
          </a:r>
          <a:endParaRPr lang="en-US" i="1"/>
        </a:p>
      </dgm:t>
    </dgm:pt>
    <dgm:pt modelId="{853875CC-A922-4919-A27E-12861A77D91C}" type="parTrans" cxnId="{91FC3BF5-8269-4C43-BB5A-190920B46503}">
      <dgm:prSet/>
      <dgm:spPr/>
      <dgm:t>
        <a:bodyPr/>
        <a:lstStyle/>
        <a:p>
          <a:endParaRPr lang="id-ID"/>
        </a:p>
      </dgm:t>
    </dgm:pt>
    <dgm:pt modelId="{185D1896-5B16-4C47-B09A-6307F3CACDDB}" type="sibTrans" cxnId="{91FC3BF5-8269-4C43-BB5A-190920B46503}">
      <dgm:prSet/>
      <dgm:spPr/>
      <dgm:t>
        <a:bodyPr/>
        <a:lstStyle/>
        <a:p>
          <a:endParaRPr lang="id-ID"/>
        </a:p>
      </dgm:t>
    </dgm:pt>
    <dgm:pt modelId="{3301D3A1-21CB-40A8-A62F-4B13BE79BE69}" type="pres">
      <dgm:prSet presAssocID="{48F35813-EAAF-432F-BE19-99FA54391139}" presName="Name0" presStyleCnt="0">
        <dgm:presLayoutVars>
          <dgm:dir/>
          <dgm:animLvl val="lvl"/>
          <dgm:resizeHandles val="exact"/>
        </dgm:presLayoutVars>
      </dgm:prSet>
      <dgm:spPr/>
      <dgm:t>
        <a:bodyPr/>
        <a:lstStyle/>
        <a:p>
          <a:endParaRPr lang="id-ID"/>
        </a:p>
      </dgm:t>
    </dgm:pt>
    <dgm:pt modelId="{DBDF32E5-346B-4AFA-A1CD-2B7E93B98877}" type="pres">
      <dgm:prSet presAssocID="{0C15E4A4-DF0F-42D0-B1C8-3BDE7A76B49B}" presName="linNode" presStyleCnt="0"/>
      <dgm:spPr/>
    </dgm:pt>
    <dgm:pt modelId="{A5C36DE3-6734-4F39-A3B2-595CBD9A1EF9}" type="pres">
      <dgm:prSet presAssocID="{0C15E4A4-DF0F-42D0-B1C8-3BDE7A76B49B}" presName="parentText" presStyleLbl="node1" presStyleIdx="0" presStyleCnt="3">
        <dgm:presLayoutVars>
          <dgm:chMax val="1"/>
          <dgm:bulletEnabled val="1"/>
        </dgm:presLayoutVars>
      </dgm:prSet>
      <dgm:spPr/>
      <dgm:t>
        <a:bodyPr/>
        <a:lstStyle/>
        <a:p>
          <a:endParaRPr lang="id-ID"/>
        </a:p>
      </dgm:t>
    </dgm:pt>
    <dgm:pt modelId="{096E184D-248B-4551-B66C-BFBACD44AE0A}" type="pres">
      <dgm:prSet presAssocID="{0C15E4A4-DF0F-42D0-B1C8-3BDE7A76B49B}" presName="descendantText" presStyleLbl="alignAccFollowNode1" presStyleIdx="0" presStyleCnt="3">
        <dgm:presLayoutVars>
          <dgm:bulletEnabled val="1"/>
        </dgm:presLayoutVars>
      </dgm:prSet>
      <dgm:spPr/>
      <dgm:t>
        <a:bodyPr/>
        <a:lstStyle/>
        <a:p>
          <a:endParaRPr lang="id-ID"/>
        </a:p>
      </dgm:t>
    </dgm:pt>
    <dgm:pt modelId="{0148B260-DF70-4DCF-ABB2-E9C62E354F58}" type="pres">
      <dgm:prSet presAssocID="{7A027DE9-33C6-4950-B81F-968C68806C9E}" presName="sp" presStyleCnt="0"/>
      <dgm:spPr/>
    </dgm:pt>
    <dgm:pt modelId="{95444CE8-F5A2-4B47-842A-8DD4C0392AAE}" type="pres">
      <dgm:prSet presAssocID="{811C3D2F-19D1-40B9-9EE4-DABE30C99698}" presName="linNode" presStyleCnt="0"/>
      <dgm:spPr/>
    </dgm:pt>
    <dgm:pt modelId="{9EF3AE1D-D171-4083-98CB-FDF0D143D6B9}" type="pres">
      <dgm:prSet presAssocID="{811C3D2F-19D1-40B9-9EE4-DABE30C99698}" presName="parentText" presStyleLbl="node1" presStyleIdx="1" presStyleCnt="3">
        <dgm:presLayoutVars>
          <dgm:chMax val="1"/>
          <dgm:bulletEnabled val="1"/>
        </dgm:presLayoutVars>
      </dgm:prSet>
      <dgm:spPr/>
      <dgm:t>
        <a:bodyPr/>
        <a:lstStyle/>
        <a:p>
          <a:endParaRPr lang="id-ID"/>
        </a:p>
      </dgm:t>
    </dgm:pt>
    <dgm:pt modelId="{706DE084-F676-4B47-8C8E-E07B071CBBC3}" type="pres">
      <dgm:prSet presAssocID="{811C3D2F-19D1-40B9-9EE4-DABE30C99698}" presName="descendantText" presStyleLbl="alignAccFollowNode1" presStyleIdx="1" presStyleCnt="3">
        <dgm:presLayoutVars>
          <dgm:bulletEnabled val="1"/>
        </dgm:presLayoutVars>
      </dgm:prSet>
      <dgm:spPr/>
      <dgm:t>
        <a:bodyPr/>
        <a:lstStyle/>
        <a:p>
          <a:endParaRPr lang="id-ID"/>
        </a:p>
      </dgm:t>
    </dgm:pt>
    <dgm:pt modelId="{B58F21AC-48C3-44D3-B950-E320F8597C38}" type="pres">
      <dgm:prSet presAssocID="{6A795A3E-876C-4360-AD41-6294298A0991}" presName="sp" presStyleCnt="0"/>
      <dgm:spPr/>
    </dgm:pt>
    <dgm:pt modelId="{9377C74F-4C05-49B0-8645-0DDA3F1CC8B1}" type="pres">
      <dgm:prSet presAssocID="{5BBB4416-21B5-43D7-A903-E1FFFFECDF02}" presName="linNode" presStyleCnt="0"/>
      <dgm:spPr/>
    </dgm:pt>
    <dgm:pt modelId="{DE267AC4-1B27-4F74-BAC4-1564DE15BE96}" type="pres">
      <dgm:prSet presAssocID="{5BBB4416-21B5-43D7-A903-E1FFFFECDF02}" presName="parentText" presStyleLbl="node1" presStyleIdx="2" presStyleCnt="3">
        <dgm:presLayoutVars>
          <dgm:chMax val="1"/>
          <dgm:bulletEnabled val="1"/>
        </dgm:presLayoutVars>
      </dgm:prSet>
      <dgm:spPr/>
      <dgm:t>
        <a:bodyPr/>
        <a:lstStyle/>
        <a:p>
          <a:endParaRPr lang="id-ID"/>
        </a:p>
      </dgm:t>
    </dgm:pt>
    <dgm:pt modelId="{B8FEAB88-D629-4E8A-9B99-E3BE852739A2}" type="pres">
      <dgm:prSet presAssocID="{5BBB4416-21B5-43D7-A903-E1FFFFECDF02}" presName="descendantText" presStyleLbl="alignAccFollowNode1" presStyleIdx="2" presStyleCnt="3">
        <dgm:presLayoutVars>
          <dgm:bulletEnabled val="1"/>
        </dgm:presLayoutVars>
      </dgm:prSet>
      <dgm:spPr/>
      <dgm:t>
        <a:bodyPr/>
        <a:lstStyle/>
        <a:p>
          <a:endParaRPr lang="id-ID"/>
        </a:p>
      </dgm:t>
    </dgm:pt>
  </dgm:ptLst>
  <dgm:cxnLst>
    <dgm:cxn modelId="{DA9887A0-98DB-4C61-B12A-2633ECE1A7A4}" type="presOf" srcId="{48F35813-EAAF-432F-BE19-99FA54391139}" destId="{3301D3A1-21CB-40A8-A62F-4B13BE79BE69}" srcOrd="0" destOrd="0" presId="urn:microsoft.com/office/officeart/2005/8/layout/vList5"/>
    <dgm:cxn modelId="{9F78CCAA-1D1C-4D88-96C8-259E7FF95050}" type="presOf" srcId="{555F59D7-BD6E-41B5-8D74-5D168259B54E}" destId="{B8FEAB88-D629-4E8A-9B99-E3BE852739A2}" srcOrd="0" destOrd="1" presId="urn:microsoft.com/office/officeart/2005/8/layout/vList5"/>
    <dgm:cxn modelId="{9AA2047A-5C49-4239-AA33-4EC624AA70CF}" srcId="{811C3D2F-19D1-40B9-9EE4-DABE30C99698}" destId="{37D6723C-36AE-4E1D-B8D4-C8B67C93DF8C}" srcOrd="0" destOrd="0" parTransId="{8CDCD40E-48B3-4851-80B9-860F9A99866D}" sibTransId="{9C617F54-33C4-4CD9-9D18-E49C47A5CB57}"/>
    <dgm:cxn modelId="{0E13AFAF-9D49-43D2-BAE8-19314A83D32F}" srcId="{5BBB4416-21B5-43D7-A903-E1FFFFECDF02}" destId="{9721AE1A-5BCE-4F62-A19F-2E90BF038795}" srcOrd="2" destOrd="0" parTransId="{30F97118-0296-414D-B249-D4962E559DFB}" sibTransId="{CA3BFDD3-FE2F-4CA6-82F5-0ECB7ABDD66F}"/>
    <dgm:cxn modelId="{1431866C-624F-4203-A0FB-13389F40D92A}" srcId="{5BBB4416-21B5-43D7-A903-E1FFFFECDF02}" destId="{5DA6DAF3-0E6D-4BE9-9B35-B6E0113FD872}" srcOrd="0" destOrd="0" parTransId="{783B566E-D8D2-46BD-9D43-A9DEB21E94BE}" sibTransId="{83FBD0BF-A81E-400A-AADE-F0EFC33A6F76}"/>
    <dgm:cxn modelId="{C2538EB2-5C91-472C-8B4D-FB3FDE22584D}" srcId="{0C15E4A4-DF0F-42D0-B1C8-3BDE7A76B49B}" destId="{0E20F13E-018D-4F85-8D7E-ACB97E1669EB}" srcOrd="2" destOrd="0" parTransId="{D053AD62-400C-4A29-8E0D-C160BD473B40}" sibTransId="{1B9DB7B7-E257-4FFE-B748-833282378EC6}"/>
    <dgm:cxn modelId="{0B7485C6-EB6B-449A-9991-2FE0A0973E49}" srcId="{0C15E4A4-DF0F-42D0-B1C8-3BDE7A76B49B}" destId="{D0E0F6BF-81EE-42C6-87EE-179BB5D2EC65}" srcOrd="0" destOrd="0" parTransId="{0596B16A-83D3-4BD5-9C23-53F38E681E2B}" sibTransId="{8F0A721E-9500-4755-99AA-A51B35991DAE}"/>
    <dgm:cxn modelId="{E6E1AD5C-A732-414B-8BE3-9DE8D376756C}" type="presOf" srcId="{811C3D2F-19D1-40B9-9EE4-DABE30C99698}" destId="{9EF3AE1D-D171-4083-98CB-FDF0D143D6B9}" srcOrd="0" destOrd="0" presId="urn:microsoft.com/office/officeart/2005/8/layout/vList5"/>
    <dgm:cxn modelId="{A5157DFB-1CAA-433B-9F95-0ECE82173D61}" type="presOf" srcId="{0C15E4A4-DF0F-42D0-B1C8-3BDE7A76B49B}" destId="{A5C36DE3-6734-4F39-A3B2-595CBD9A1EF9}" srcOrd="0" destOrd="0" presId="urn:microsoft.com/office/officeart/2005/8/layout/vList5"/>
    <dgm:cxn modelId="{B4C80DF8-53BF-4B3E-AF1A-E6904BEF8923}" srcId="{0C15E4A4-DF0F-42D0-B1C8-3BDE7A76B49B}" destId="{2548EBE7-AF26-4BBA-B948-713979D9FC9E}" srcOrd="1" destOrd="0" parTransId="{133092CA-C784-4283-AB6C-B07FB51EA9BE}" sibTransId="{EC64040E-5F43-4A4D-9A10-C53D5F59A458}"/>
    <dgm:cxn modelId="{25C494A4-B9E0-40AE-861B-B490C62CD0D9}" type="presOf" srcId="{5BBB4416-21B5-43D7-A903-E1FFFFECDF02}" destId="{DE267AC4-1B27-4F74-BAC4-1564DE15BE96}" srcOrd="0" destOrd="0" presId="urn:microsoft.com/office/officeart/2005/8/layout/vList5"/>
    <dgm:cxn modelId="{B7A2AD3C-80D8-425E-AC3C-654121E06167}" srcId="{48F35813-EAAF-432F-BE19-99FA54391139}" destId="{5BBB4416-21B5-43D7-A903-E1FFFFECDF02}" srcOrd="2" destOrd="0" parTransId="{A030C835-EF1C-4C7B-ABAD-80DC83479A14}" sibTransId="{628A81AC-442E-491B-810B-2A4188F3117D}"/>
    <dgm:cxn modelId="{44C6C119-28BD-4856-9F73-12399C22CBA3}" type="presOf" srcId="{D0E0F6BF-81EE-42C6-87EE-179BB5D2EC65}" destId="{096E184D-248B-4551-B66C-BFBACD44AE0A}" srcOrd="0" destOrd="0" presId="urn:microsoft.com/office/officeart/2005/8/layout/vList5"/>
    <dgm:cxn modelId="{8F9D08F7-6423-432E-93F6-2D59091B61E4}" srcId="{48F35813-EAAF-432F-BE19-99FA54391139}" destId="{811C3D2F-19D1-40B9-9EE4-DABE30C99698}" srcOrd="1" destOrd="0" parTransId="{A526829D-2D2D-47E0-A859-8EA673B68A50}" sibTransId="{6A795A3E-876C-4360-AD41-6294298A0991}"/>
    <dgm:cxn modelId="{91FC3BF5-8269-4C43-BB5A-190920B46503}" srcId="{5BBB4416-21B5-43D7-A903-E1FFFFECDF02}" destId="{555F59D7-BD6E-41B5-8D74-5D168259B54E}" srcOrd="1" destOrd="0" parTransId="{853875CC-A922-4919-A27E-12861A77D91C}" sibTransId="{185D1896-5B16-4C47-B09A-6307F3CACDDB}"/>
    <dgm:cxn modelId="{986A0484-8172-4C44-A22E-FD91B1B03DE0}" type="presOf" srcId="{37D6723C-36AE-4E1D-B8D4-C8B67C93DF8C}" destId="{706DE084-F676-4B47-8C8E-E07B071CBBC3}" srcOrd="0" destOrd="0" presId="urn:microsoft.com/office/officeart/2005/8/layout/vList5"/>
    <dgm:cxn modelId="{C3AD61E3-3A9D-4B6A-9997-CAC06A50DA32}" type="presOf" srcId="{2548EBE7-AF26-4BBA-B948-713979D9FC9E}" destId="{096E184D-248B-4551-B66C-BFBACD44AE0A}" srcOrd="0" destOrd="1" presId="urn:microsoft.com/office/officeart/2005/8/layout/vList5"/>
    <dgm:cxn modelId="{A2E171DD-60EA-4B14-B76E-53AA27AF5EFF}" type="presOf" srcId="{8A7D3E1F-03A5-4DA4-997B-D79535DDDA12}" destId="{706DE084-F676-4B47-8C8E-E07B071CBBC3}" srcOrd="0" destOrd="1" presId="urn:microsoft.com/office/officeart/2005/8/layout/vList5"/>
    <dgm:cxn modelId="{521CC598-96BD-4ADF-83BA-D4485815C725}" type="presOf" srcId="{9721AE1A-5BCE-4F62-A19F-2E90BF038795}" destId="{B8FEAB88-D629-4E8A-9B99-E3BE852739A2}" srcOrd="0" destOrd="2" presId="urn:microsoft.com/office/officeart/2005/8/layout/vList5"/>
    <dgm:cxn modelId="{3F7008E9-C288-4121-B309-3030720BC1FA}" srcId="{48F35813-EAAF-432F-BE19-99FA54391139}" destId="{0C15E4A4-DF0F-42D0-B1C8-3BDE7A76B49B}" srcOrd="0" destOrd="0" parTransId="{75617EFB-D93D-4B35-86AA-45469ED6AEEF}" sibTransId="{7A027DE9-33C6-4950-B81F-968C68806C9E}"/>
    <dgm:cxn modelId="{62CF62E9-D7FD-48BA-BB89-2708C3D19BA0}" type="presOf" srcId="{0E20F13E-018D-4F85-8D7E-ACB97E1669EB}" destId="{096E184D-248B-4551-B66C-BFBACD44AE0A}" srcOrd="0" destOrd="2" presId="urn:microsoft.com/office/officeart/2005/8/layout/vList5"/>
    <dgm:cxn modelId="{760872C1-2786-4E7B-8C84-AE1E89B63D97}" srcId="{811C3D2F-19D1-40B9-9EE4-DABE30C99698}" destId="{8A7D3E1F-03A5-4DA4-997B-D79535DDDA12}" srcOrd="1" destOrd="0" parTransId="{E5E73461-30BC-4E9B-9227-EBD22ACFC6B7}" sibTransId="{6502318C-07E9-44DA-90F8-F1D1BB43E20F}"/>
    <dgm:cxn modelId="{326AA98D-13EE-4A2D-8630-F835BACB96D5}" type="presOf" srcId="{5DA6DAF3-0E6D-4BE9-9B35-B6E0113FD872}" destId="{B8FEAB88-D629-4E8A-9B99-E3BE852739A2}" srcOrd="0" destOrd="0" presId="urn:microsoft.com/office/officeart/2005/8/layout/vList5"/>
    <dgm:cxn modelId="{10E612A3-6E70-4D64-ACCB-21AAA0FF79D0}" type="presParOf" srcId="{3301D3A1-21CB-40A8-A62F-4B13BE79BE69}" destId="{DBDF32E5-346B-4AFA-A1CD-2B7E93B98877}" srcOrd="0" destOrd="0" presId="urn:microsoft.com/office/officeart/2005/8/layout/vList5"/>
    <dgm:cxn modelId="{9C471177-2BC0-407E-9341-A11846F2331F}" type="presParOf" srcId="{DBDF32E5-346B-4AFA-A1CD-2B7E93B98877}" destId="{A5C36DE3-6734-4F39-A3B2-595CBD9A1EF9}" srcOrd="0" destOrd="0" presId="urn:microsoft.com/office/officeart/2005/8/layout/vList5"/>
    <dgm:cxn modelId="{EDF50364-82C7-4761-957E-E85B179C980E}" type="presParOf" srcId="{DBDF32E5-346B-4AFA-A1CD-2B7E93B98877}" destId="{096E184D-248B-4551-B66C-BFBACD44AE0A}" srcOrd="1" destOrd="0" presId="urn:microsoft.com/office/officeart/2005/8/layout/vList5"/>
    <dgm:cxn modelId="{1623002B-8D05-4758-91DF-AE063B4D9D86}" type="presParOf" srcId="{3301D3A1-21CB-40A8-A62F-4B13BE79BE69}" destId="{0148B260-DF70-4DCF-ABB2-E9C62E354F58}" srcOrd="1" destOrd="0" presId="urn:microsoft.com/office/officeart/2005/8/layout/vList5"/>
    <dgm:cxn modelId="{BC48C445-F713-4F7A-9CE6-430C807A39FC}" type="presParOf" srcId="{3301D3A1-21CB-40A8-A62F-4B13BE79BE69}" destId="{95444CE8-F5A2-4B47-842A-8DD4C0392AAE}" srcOrd="2" destOrd="0" presId="urn:microsoft.com/office/officeart/2005/8/layout/vList5"/>
    <dgm:cxn modelId="{BF23956C-E69E-4CFB-95BE-0D3276B2F8A4}" type="presParOf" srcId="{95444CE8-F5A2-4B47-842A-8DD4C0392AAE}" destId="{9EF3AE1D-D171-4083-98CB-FDF0D143D6B9}" srcOrd="0" destOrd="0" presId="urn:microsoft.com/office/officeart/2005/8/layout/vList5"/>
    <dgm:cxn modelId="{71B1B48A-153D-4D8D-B3F5-E3074DA24084}" type="presParOf" srcId="{95444CE8-F5A2-4B47-842A-8DD4C0392AAE}" destId="{706DE084-F676-4B47-8C8E-E07B071CBBC3}" srcOrd="1" destOrd="0" presId="urn:microsoft.com/office/officeart/2005/8/layout/vList5"/>
    <dgm:cxn modelId="{1A405A80-D2BC-4D13-A2E3-9B0BAA7CFA0A}" type="presParOf" srcId="{3301D3A1-21CB-40A8-A62F-4B13BE79BE69}" destId="{B58F21AC-48C3-44D3-B950-E320F8597C38}" srcOrd="3" destOrd="0" presId="urn:microsoft.com/office/officeart/2005/8/layout/vList5"/>
    <dgm:cxn modelId="{972EAF18-456E-481E-8C9B-8D650E02F8EF}" type="presParOf" srcId="{3301D3A1-21CB-40A8-A62F-4B13BE79BE69}" destId="{9377C74F-4C05-49B0-8645-0DDA3F1CC8B1}" srcOrd="4" destOrd="0" presId="urn:microsoft.com/office/officeart/2005/8/layout/vList5"/>
    <dgm:cxn modelId="{2D92A6FE-EE6B-4A45-A7BE-D8DB172D4463}" type="presParOf" srcId="{9377C74F-4C05-49B0-8645-0DDA3F1CC8B1}" destId="{DE267AC4-1B27-4F74-BAC4-1564DE15BE96}" srcOrd="0" destOrd="0" presId="urn:microsoft.com/office/officeart/2005/8/layout/vList5"/>
    <dgm:cxn modelId="{A9A0E829-8D54-4DEE-8E97-F30A54DFFD98}" type="presParOf" srcId="{9377C74F-4C05-49B0-8645-0DDA3F1CC8B1}" destId="{B8FEAB88-D629-4E8A-9B99-E3BE852739A2}"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144F1B6-EC1E-44FE-8689-3AEBEEE37780}" type="doc">
      <dgm:prSet loTypeId="urn:microsoft.com/office/officeart/2005/8/layout/process4" loCatId="list" qsTypeId="urn:microsoft.com/office/officeart/2005/8/quickstyle/simple1" qsCatId="simple" csTypeId="urn:microsoft.com/office/officeart/2005/8/colors/colorful5" csCatId="colorful" phldr="1"/>
      <dgm:spPr/>
      <dgm:t>
        <a:bodyPr/>
        <a:lstStyle/>
        <a:p>
          <a:endParaRPr lang="id-ID"/>
        </a:p>
      </dgm:t>
    </dgm:pt>
    <dgm:pt modelId="{5F02848C-B972-4E58-B21F-6EA8880E9CEE}">
      <dgm:prSet phldrT="[Text]"/>
      <dgm:spPr/>
      <dgm:t>
        <a:bodyPr/>
        <a:lstStyle/>
        <a:p>
          <a:r>
            <a:rPr lang="id-ID" smtClean="0"/>
            <a:t>malnutrisi saat </a:t>
          </a:r>
          <a:r>
            <a:rPr lang="id-ID" i="1" smtClean="0"/>
            <a:t>critical period</a:t>
          </a:r>
          <a:endParaRPr lang="id-ID"/>
        </a:p>
      </dgm:t>
    </dgm:pt>
    <dgm:pt modelId="{CCEFF905-5009-451B-849F-006AC30444FA}" type="parTrans" cxnId="{24830F8D-F7EC-4C73-B2B5-860F8C9931E2}">
      <dgm:prSet/>
      <dgm:spPr/>
      <dgm:t>
        <a:bodyPr/>
        <a:lstStyle/>
        <a:p>
          <a:endParaRPr lang="id-ID"/>
        </a:p>
      </dgm:t>
    </dgm:pt>
    <dgm:pt modelId="{88F9AB81-CD40-43FB-B140-C96361A599B0}" type="sibTrans" cxnId="{24830F8D-F7EC-4C73-B2B5-860F8C9931E2}">
      <dgm:prSet/>
      <dgm:spPr/>
      <dgm:t>
        <a:bodyPr/>
        <a:lstStyle/>
        <a:p>
          <a:endParaRPr lang="id-ID"/>
        </a:p>
      </dgm:t>
    </dgm:pt>
    <dgm:pt modelId="{A83156CB-C353-4511-BFB9-BB3DF5F4EA0E}">
      <dgm:prSet phldrT="[Text]"/>
      <dgm:spPr/>
      <dgm:t>
        <a:bodyPr/>
        <a:lstStyle/>
        <a:p>
          <a:r>
            <a:rPr lang="id-ID" smtClean="0">
              <a:sym typeface="Wingdings" pitchFamily="2" charset="2"/>
            </a:rPr>
            <a:t>gangguan pertumbuhan ireversibel</a:t>
          </a:r>
          <a:endParaRPr lang="id-ID"/>
        </a:p>
      </dgm:t>
    </dgm:pt>
    <dgm:pt modelId="{DEF3DFD4-7EAA-4428-9094-A125C1DEDCCA}" type="parTrans" cxnId="{32B91899-1F73-4443-8E49-A0FEB851C829}">
      <dgm:prSet/>
      <dgm:spPr/>
      <dgm:t>
        <a:bodyPr/>
        <a:lstStyle/>
        <a:p>
          <a:endParaRPr lang="id-ID"/>
        </a:p>
      </dgm:t>
    </dgm:pt>
    <dgm:pt modelId="{B17A18B2-848A-475D-AE77-61A340AB7474}" type="sibTrans" cxnId="{32B91899-1F73-4443-8E49-A0FEB851C829}">
      <dgm:prSet/>
      <dgm:spPr/>
      <dgm:t>
        <a:bodyPr/>
        <a:lstStyle/>
        <a:p>
          <a:endParaRPr lang="id-ID"/>
        </a:p>
      </dgm:t>
    </dgm:pt>
    <dgm:pt modelId="{275B467D-E920-4637-88A8-AE50D848D210}" type="pres">
      <dgm:prSet presAssocID="{2144F1B6-EC1E-44FE-8689-3AEBEEE37780}" presName="Name0" presStyleCnt="0">
        <dgm:presLayoutVars>
          <dgm:dir/>
          <dgm:animLvl val="lvl"/>
          <dgm:resizeHandles val="exact"/>
        </dgm:presLayoutVars>
      </dgm:prSet>
      <dgm:spPr/>
      <dgm:t>
        <a:bodyPr/>
        <a:lstStyle/>
        <a:p>
          <a:endParaRPr lang="id-ID"/>
        </a:p>
      </dgm:t>
    </dgm:pt>
    <dgm:pt modelId="{AC99C510-FC72-4434-B955-A491FFFD82AC}" type="pres">
      <dgm:prSet presAssocID="{A83156CB-C353-4511-BFB9-BB3DF5F4EA0E}" presName="boxAndChildren" presStyleCnt="0"/>
      <dgm:spPr/>
    </dgm:pt>
    <dgm:pt modelId="{737249DC-2A87-46BA-9041-D8F276ABF0C0}" type="pres">
      <dgm:prSet presAssocID="{A83156CB-C353-4511-BFB9-BB3DF5F4EA0E}" presName="parentTextBox" presStyleLbl="node1" presStyleIdx="0" presStyleCnt="2"/>
      <dgm:spPr/>
      <dgm:t>
        <a:bodyPr/>
        <a:lstStyle/>
        <a:p>
          <a:endParaRPr lang="id-ID"/>
        </a:p>
      </dgm:t>
    </dgm:pt>
    <dgm:pt modelId="{7223E9D0-C4A2-4FC7-9DEE-00111DD57776}" type="pres">
      <dgm:prSet presAssocID="{88F9AB81-CD40-43FB-B140-C96361A599B0}" presName="sp" presStyleCnt="0"/>
      <dgm:spPr/>
    </dgm:pt>
    <dgm:pt modelId="{F56A21FF-962C-4DB1-A5B9-E10DEFE9C399}" type="pres">
      <dgm:prSet presAssocID="{5F02848C-B972-4E58-B21F-6EA8880E9CEE}" presName="arrowAndChildren" presStyleCnt="0"/>
      <dgm:spPr/>
    </dgm:pt>
    <dgm:pt modelId="{23D9EE16-AFB9-41A7-B4B2-547D9E0F77BC}" type="pres">
      <dgm:prSet presAssocID="{5F02848C-B972-4E58-B21F-6EA8880E9CEE}" presName="parentTextArrow" presStyleLbl="node1" presStyleIdx="1" presStyleCnt="2"/>
      <dgm:spPr/>
      <dgm:t>
        <a:bodyPr/>
        <a:lstStyle/>
        <a:p>
          <a:endParaRPr lang="id-ID"/>
        </a:p>
      </dgm:t>
    </dgm:pt>
  </dgm:ptLst>
  <dgm:cxnLst>
    <dgm:cxn modelId="{2ED7420A-D6FE-4AF0-BC3E-C42505EE6922}" type="presOf" srcId="{2144F1B6-EC1E-44FE-8689-3AEBEEE37780}" destId="{275B467D-E920-4637-88A8-AE50D848D210}" srcOrd="0" destOrd="0" presId="urn:microsoft.com/office/officeart/2005/8/layout/process4"/>
    <dgm:cxn modelId="{24830F8D-F7EC-4C73-B2B5-860F8C9931E2}" srcId="{2144F1B6-EC1E-44FE-8689-3AEBEEE37780}" destId="{5F02848C-B972-4E58-B21F-6EA8880E9CEE}" srcOrd="0" destOrd="0" parTransId="{CCEFF905-5009-451B-849F-006AC30444FA}" sibTransId="{88F9AB81-CD40-43FB-B140-C96361A599B0}"/>
    <dgm:cxn modelId="{C32ACBD5-BF59-40B4-8D50-EB11EABD2F60}" type="presOf" srcId="{5F02848C-B972-4E58-B21F-6EA8880E9CEE}" destId="{23D9EE16-AFB9-41A7-B4B2-547D9E0F77BC}" srcOrd="0" destOrd="0" presId="urn:microsoft.com/office/officeart/2005/8/layout/process4"/>
    <dgm:cxn modelId="{C56711FE-4CFE-4882-92C3-1797AFE3114E}" type="presOf" srcId="{A83156CB-C353-4511-BFB9-BB3DF5F4EA0E}" destId="{737249DC-2A87-46BA-9041-D8F276ABF0C0}" srcOrd="0" destOrd="0" presId="urn:microsoft.com/office/officeart/2005/8/layout/process4"/>
    <dgm:cxn modelId="{32B91899-1F73-4443-8E49-A0FEB851C829}" srcId="{2144F1B6-EC1E-44FE-8689-3AEBEEE37780}" destId="{A83156CB-C353-4511-BFB9-BB3DF5F4EA0E}" srcOrd="1" destOrd="0" parTransId="{DEF3DFD4-7EAA-4428-9094-A125C1DEDCCA}" sibTransId="{B17A18B2-848A-475D-AE77-61A340AB7474}"/>
    <dgm:cxn modelId="{DF51DBF4-49AD-4EA3-8727-A7D51BA77E15}" type="presParOf" srcId="{275B467D-E920-4637-88A8-AE50D848D210}" destId="{AC99C510-FC72-4434-B955-A491FFFD82AC}" srcOrd="0" destOrd="0" presId="urn:microsoft.com/office/officeart/2005/8/layout/process4"/>
    <dgm:cxn modelId="{8242310F-09DC-4CA0-ABF1-BD4B90EA6FFE}" type="presParOf" srcId="{AC99C510-FC72-4434-B955-A491FFFD82AC}" destId="{737249DC-2A87-46BA-9041-D8F276ABF0C0}" srcOrd="0" destOrd="0" presId="urn:microsoft.com/office/officeart/2005/8/layout/process4"/>
    <dgm:cxn modelId="{BCE340B0-1D81-4E1F-89D4-2BE669493AD6}" type="presParOf" srcId="{275B467D-E920-4637-88A8-AE50D848D210}" destId="{7223E9D0-C4A2-4FC7-9DEE-00111DD57776}" srcOrd="1" destOrd="0" presId="urn:microsoft.com/office/officeart/2005/8/layout/process4"/>
    <dgm:cxn modelId="{932A2A1E-F03D-48CC-A304-A599F6762BF4}" type="presParOf" srcId="{275B467D-E920-4637-88A8-AE50D848D210}" destId="{F56A21FF-962C-4DB1-A5B9-E10DEFE9C399}" srcOrd="2" destOrd="0" presId="urn:microsoft.com/office/officeart/2005/8/layout/process4"/>
    <dgm:cxn modelId="{94ACDCF3-2EEF-4D62-AEB8-B008DDC36FBB}" type="presParOf" srcId="{F56A21FF-962C-4DB1-A5B9-E10DEFE9C399}" destId="{23D9EE16-AFB9-41A7-B4B2-547D9E0F77BC}"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48F4F2-5098-4E97-9427-6A69ABB4E7E1}"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id-ID"/>
        </a:p>
      </dgm:t>
    </dgm:pt>
    <dgm:pt modelId="{FBD82AB9-9812-4B58-BDA8-481D65FD9348}">
      <dgm:prSet phldrT="[Text]" custT="1"/>
      <dgm:spPr/>
      <dgm:t>
        <a:bodyPr/>
        <a:lstStyle/>
        <a:p>
          <a:r>
            <a:rPr lang="id-ID" sz="2400" smtClean="0"/>
            <a:t>Asupan inadekuat </a:t>
          </a:r>
          <a:br>
            <a:rPr lang="id-ID" sz="2400" smtClean="0"/>
          </a:br>
          <a:r>
            <a:rPr lang="id-ID" sz="2400" smtClean="0">
              <a:sym typeface="Wingdings" pitchFamily="2" charset="2"/>
            </a:rPr>
            <a:t> protein di metabolisme </a:t>
          </a:r>
          <a:br>
            <a:rPr lang="id-ID" sz="2400" smtClean="0">
              <a:sym typeface="Wingdings" pitchFamily="2" charset="2"/>
            </a:rPr>
          </a:br>
          <a:r>
            <a:rPr lang="id-ID" sz="2400" smtClean="0">
              <a:sym typeface="Wingdings" pitchFamily="2" charset="2"/>
            </a:rPr>
            <a:t> Gangguan pertumbuhan &amp; perkembangan janin</a:t>
          </a:r>
          <a:endParaRPr lang="id-ID" sz="2400" dirty="0"/>
        </a:p>
      </dgm:t>
    </dgm:pt>
    <dgm:pt modelId="{4B006063-B68D-4A2A-9107-D630A091B4C5}" type="parTrans" cxnId="{6E6A4118-6D4B-4C36-B509-029B7EA71230}">
      <dgm:prSet/>
      <dgm:spPr/>
      <dgm:t>
        <a:bodyPr/>
        <a:lstStyle/>
        <a:p>
          <a:endParaRPr lang="id-ID"/>
        </a:p>
      </dgm:t>
    </dgm:pt>
    <dgm:pt modelId="{BCA7BD07-A742-4C7F-9009-A2F1905ED939}" type="sibTrans" cxnId="{6E6A4118-6D4B-4C36-B509-029B7EA71230}">
      <dgm:prSet/>
      <dgm:spPr/>
      <dgm:t>
        <a:bodyPr/>
        <a:lstStyle/>
        <a:p>
          <a:endParaRPr lang="id-ID"/>
        </a:p>
      </dgm:t>
    </dgm:pt>
    <dgm:pt modelId="{AF341470-2D7D-4E93-80AF-775FC81224E8}">
      <dgm:prSet phldrT="[Text]"/>
      <dgm:spPr/>
      <dgm:t>
        <a:bodyPr/>
        <a:lstStyle/>
        <a:p>
          <a:r>
            <a:rPr lang="id-ID" smtClean="0"/>
            <a:t>Tambahan 80.000 kkal </a:t>
          </a:r>
          <a:br>
            <a:rPr lang="id-ID" smtClean="0"/>
          </a:br>
          <a:r>
            <a:rPr lang="id-ID" smtClean="0">
              <a:sym typeface="Wingdings" pitchFamily="2" charset="2"/>
            </a:rPr>
            <a:t> 20 mgg terakhir</a:t>
          </a:r>
          <a:endParaRPr lang="id-ID" dirty="0"/>
        </a:p>
      </dgm:t>
    </dgm:pt>
    <dgm:pt modelId="{D030CA68-D993-4C8B-BA70-7E117728195F}" type="parTrans" cxnId="{98CB7838-BBC7-4558-946E-27C0DBD582C0}">
      <dgm:prSet/>
      <dgm:spPr/>
      <dgm:t>
        <a:bodyPr/>
        <a:lstStyle/>
        <a:p>
          <a:endParaRPr lang="id-ID"/>
        </a:p>
      </dgm:t>
    </dgm:pt>
    <dgm:pt modelId="{3A41A8B9-D4EE-4CF3-9B42-86B6E97FBAB7}" type="sibTrans" cxnId="{98CB7838-BBC7-4558-946E-27C0DBD582C0}">
      <dgm:prSet/>
      <dgm:spPr/>
      <dgm:t>
        <a:bodyPr/>
        <a:lstStyle/>
        <a:p>
          <a:endParaRPr lang="id-ID"/>
        </a:p>
      </dgm:t>
    </dgm:pt>
    <dgm:pt modelId="{4B6EBD9E-1193-4B02-AF77-7DEB0FECDF3C}">
      <dgm:prSet phldrT="[Text]"/>
      <dgm:spPr>
        <a:noFill/>
      </dgm:spPr>
      <dgm:t>
        <a:bodyPr/>
        <a:lstStyle/>
        <a:p>
          <a:r>
            <a:rPr lang="id-ID" smtClean="0"/>
            <a:t>Asupan </a:t>
          </a:r>
          <a:br>
            <a:rPr lang="id-ID" smtClean="0"/>
          </a:br>
          <a:r>
            <a:rPr lang="id-ID" smtClean="0"/>
            <a:t>100- 300 kkal/ hari sepanjang kehamilan</a:t>
          </a:r>
          <a:endParaRPr lang="id-ID" dirty="0"/>
        </a:p>
      </dgm:t>
    </dgm:pt>
    <dgm:pt modelId="{26DC550A-1C17-470A-B0BC-0BB7EFF61BE7}" type="parTrans" cxnId="{C84F61EA-7BB5-4534-997C-15746D8F6F04}">
      <dgm:prSet/>
      <dgm:spPr/>
      <dgm:t>
        <a:bodyPr/>
        <a:lstStyle/>
        <a:p>
          <a:endParaRPr lang="id-ID"/>
        </a:p>
      </dgm:t>
    </dgm:pt>
    <dgm:pt modelId="{92D4ABC2-50A4-4D7E-9FE4-7998BB90F41D}" type="sibTrans" cxnId="{C84F61EA-7BB5-4534-997C-15746D8F6F04}">
      <dgm:prSet/>
      <dgm:spPr/>
      <dgm:t>
        <a:bodyPr/>
        <a:lstStyle/>
        <a:p>
          <a:endParaRPr lang="id-ID"/>
        </a:p>
      </dgm:t>
    </dgm:pt>
    <dgm:pt modelId="{DAB45FC8-7365-4691-9FFB-031FCCA2158E}" type="pres">
      <dgm:prSet presAssocID="{3448F4F2-5098-4E97-9427-6A69ABB4E7E1}" presName="arrowDiagram" presStyleCnt="0">
        <dgm:presLayoutVars>
          <dgm:chMax val="5"/>
          <dgm:dir/>
          <dgm:resizeHandles val="exact"/>
        </dgm:presLayoutVars>
      </dgm:prSet>
      <dgm:spPr/>
      <dgm:t>
        <a:bodyPr/>
        <a:lstStyle/>
        <a:p>
          <a:endParaRPr lang="id-ID"/>
        </a:p>
      </dgm:t>
    </dgm:pt>
    <dgm:pt modelId="{5821E013-21C6-4947-AFC2-9957EBB87AAD}" type="pres">
      <dgm:prSet presAssocID="{3448F4F2-5098-4E97-9427-6A69ABB4E7E1}" presName="arrow" presStyleLbl="bgShp" presStyleIdx="0" presStyleCnt="1"/>
      <dgm:spPr/>
    </dgm:pt>
    <dgm:pt modelId="{42BBF947-F748-4AD3-AB52-EBAEC11A83EB}" type="pres">
      <dgm:prSet presAssocID="{3448F4F2-5098-4E97-9427-6A69ABB4E7E1}" presName="arrowDiagram3" presStyleCnt="0"/>
      <dgm:spPr/>
    </dgm:pt>
    <dgm:pt modelId="{3A694DF7-94B1-4E9A-9A7D-5C5B374D8439}" type="pres">
      <dgm:prSet presAssocID="{4B6EBD9E-1193-4B02-AF77-7DEB0FECDF3C}" presName="bullet3a" presStyleLbl="node1" presStyleIdx="0" presStyleCnt="3"/>
      <dgm:spPr/>
    </dgm:pt>
    <dgm:pt modelId="{18CFDACD-85C9-41BD-A1FF-4ED8653A9FF0}" type="pres">
      <dgm:prSet presAssocID="{4B6EBD9E-1193-4B02-AF77-7DEB0FECDF3C}" presName="textBox3a" presStyleLbl="revTx" presStyleIdx="0" presStyleCnt="3" custScaleX="74367">
        <dgm:presLayoutVars>
          <dgm:bulletEnabled val="1"/>
        </dgm:presLayoutVars>
      </dgm:prSet>
      <dgm:spPr/>
      <dgm:t>
        <a:bodyPr/>
        <a:lstStyle/>
        <a:p>
          <a:endParaRPr lang="id-ID"/>
        </a:p>
      </dgm:t>
    </dgm:pt>
    <dgm:pt modelId="{0C562F0F-6378-4A51-9B4B-5C0DE251656A}" type="pres">
      <dgm:prSet presAssocID="{AF341470-2D7D-4E93-80AF-775FC81224E8}" presName="bullet3b" presStyleLbl="node1" presStyleIdx="1" presStyleCnt="3"/>
      <dgm:spPr/>
    </dgm:pt>
    <dgm:pt modelId="{B80D0241-2124-4F2A-BA99-8DADD8BECFBE}" type="pres">
      <dgm:prSet presAssocID="{AF341470-2D7D-4E93-80AF-775FC81224E8}" presName="textBox3b" presStyleLbl="revTx" presStyleIdx="1" presStyleCnt="3">
        <dgm:presLayoutVars>
          <dgm:bulletEnabled val="1"/>
        </dgm:presLayoutVars>
      </dgm:prSet>
      <dgm:spPr/>
      <dgm:t>
        <a:bodyPr/>
        <a:lstStyle/>
        <a:p>
          <a:endParaRPr lang="id-ID"/>
        </a:p>
      </dgm:t>
    </dgm:pt>
    <dgm:pt modelId="{1E0CC306-67D1-425D-BD4E-DF2F7A9BF43B}" type="pres">
      <dgm:prSet presAssocID="{FBD82AB9-9812-4B58-BDA8-481D65FD9348}" presName="bullet3c" presStyleLbl="node1" presStyleIdx="2" presStyleCnt="3"/>
      <dgm:spPr/>
    </dgm:pt>
    <dgm:pt modelId="{6495A1DF-8909-4676-81D4-7F66ACBA862A}" type="pres">
      <dgm:prSet presAssocID="{FBD82AB9-9812-4B58-BDA8-481D65FD9348}" presName="textBox3c" presStyleLbl="revTx" presStyleIdx="2" presStyleCnt="3" custScaleX="148864" custScaleY="85742" custLinFactNeighborX="8712" custLinFactNeighborY="4186">
        <dgm:presLayoutVars>
          <dgm:bulletEnabled val="1"/>
        </dgm:presLayoutVars>
      </dgm:prSet>
      <dgm:spPr/>
      <dgm:t>
        <a:bodyPr/>
        <a:lstStyle/>
        <a:p>
          <a:endParaRPr lang="id-ID"/>
        </a:p>
      </dgm:t>
    </dgm:pt>
  </dgm:ptLst>
  <dgm:cxnLst>
    <dgm:cxn modelId="{C84F61EA-7BB5-4534-997C-15746D8F6F04}" srcId="{3448F4F2-5098-4E97-9427-6A69ABB4E7E1}" destId="{4B6EBD9E-1193-4B02-AF77-7DEB0FECDF3C}" srcOrd="0" destOrd="0" parTransId="{26DC550A-1C17-470A-B0BC-0BB7EFF61BE7}" sibTransId="{92D4ABC2-50A4-4D7E-9FE4-7998BB90F41D}"/>
    <dgm:cxn modelId="{30013BFC-6746-42B6-8AA7-AF40FC1664B4}" type="presOf" srcId="{FBD82AB9-9812-4B58-BDA8-481D65FD9348}" destId="{6495A1DF-8909-4676-81D4-7F66ACBA862A}" srcOrd="0" destOrd="0" presId="urn:microsoft.com/office/officeart/2005/8/layout/arrow2"/>
    <dgm:cxn modelId="{98CB7838-BBC7-4558-946E-27C0DBD582C0}" srcId="{3448F4F2-5098-4E97-9427-6A69ABB4E7E1}" destId="{AF341470-2D7D-4E93-80AF-775FC81224E8}" srcOrd="1" destOrd="0" parTransId="{D030CA68-D993-4C8B-BA70-7E117728195F}" sibTransId="{3A41A8B9-D4EE-4CF3-9B42-86B6E97FBAB7}"/>
    <dgm:cxn modelId="{F2D35C5A-BB4E-44CE-B52D-904D98A21DA4}" type="presOf" srcId="{AF341470-2D7D-4E93-80AF-775FC81224E8}" destId="{B80D0241-2124-4F2A-BA99-8DADD8BECFBE}" srcOrd="0" destOrd="0" presId="urn:microsoft.com/office/officeart/2005/8/layout/arrow2"/>
    <dgm:cxn modelId="{77A1B1AD-554C-4AB5-ABA0-57FEFD345D5F}" type="presOf" srcId="{3448F4F2-5098-4E97-9427-6A69ABB4E7E1}" destId="{DAB45FC8-7365-4691-9FFB-031FCCA2158E}" srcOrd="0" destOrd="0" presId="urn:microsoft.com/office/officeart/2005/8/layout/arrow2"/>
    <dgm:cxn modelId="{446ED707-ABDF-4752-8A5A-E457DA3FE6A9}" type="presOf" srcId="{4B6EBD9E-1193-4B02-AF77-7DEB0FECDF3C}" destId="{18CFDACD-85C9-41BD-A1FF-4ED8653A9FF0}" srcOrd="0" destOrd="0" presId="urn:microsoft.com/office/officeart/2005/8/layout/arrow2"/>
    <dgm:cxn modelId="{6E6A4118-6D4B-4C36-B509-029B7EA71230}" srcId="{3448F4F2-5098-4E97-9427-6A69ABB4E7E1}" destId="{FBD82AB9-9812-4B58-BDA8-481D65FD9348}" srcOrd="2" destOrd="0" parTransId="{4B006063-B68D-4A2A-9107-D630A091B4C5}" sibTransId="{BCA7BD07-A742-4C7F-9009-A2F1905ED939}"/>
    <dgm:cxn modelId="{7DC19D37-21E2-407A-A24F-780F95185F5F}" type="presParOf" srcId="{DAB45FC8-7365-4691-9FFB-031FCCA2158E}" destId="{5821E013-21C6-4947-AFC2-9957EBB87AAD}" srcOrd="0" destOrd="0" presId="urn:microsoft.com/office/officeart/2005/8/layout/arrow2"/>
    <dgm:cxn modelId="{DB6CE794-08AA-4AFC-988D-8CCF363C8DC3}" type="presParOf" srcId="{DAB45FC8-7365-4691-9FFB-031FCCA2158E}" destId="{42BBF947-F748-4AD3-AB52-EBAEC11A83EB}" srcOrd="1" destOrd="0" presId="urn:microsoft.com/office/officeart/2005/8/layout/arrow2"/>
    <dgm:cxn modelId="{FEFB0C55-7510-44EA-AB27-8202BE314B5B}" type="presParOf" srcId="{42BBF947-F748-4AD3-AB52-EBAEC11A83EB}" destId="{3A694DF7-94B1-4E9A-9A7D-5C5B374D8439}" srcOrd="0" destOrd="0" presId="urn:microsoft.com/office/officeart/2005/8/layout/arrow2"/>
    <dgm:cxn modelId="{05045D06-2C59-49B4-BAE9-BE4879A3D550}" type="presParOf" srcId="{42BBF947-F748-4AD3-AB52-EBAEC11A83EB}" destId="{18CFDACD-85C9-41BD-A1FF-4ED8653A9FF0}" srcOrd="1" destOrd="0" presId="urn:microsoft.com/office/officeart/2005/8/layout/arrow2"/>
    <dgm:cxn modelId="{F5E5975F-D828-4E3C-A7E2-ADF5EC1C7649}" type="presParOf" srcId="{42BBF947-F748-4AD3-AB52-EBAEC11A83EB}" destId="{0C562F0F-6378-4A51-9B4B-5C0DE251656A}" srcOrd="2" destOrd="0" presId="urn:microsoft.com/office/officeart/2005/8/layout/arrow2"/>
    <dgm:cxn modelId="{044200AD-5223-4D37-AF34-73814159BA6D}" type="presParOf" srcId="{42BBF947-F748-4AD3-AB52-EBAEC11A83EB}" destId="{B80D0241-2124-4F2A-BA99-8DADD8BECFBE}" srcOrd="3" destOrd="0" presId="urn:microsoft.com/office/officeart/2005/8/layout/arrow2"/>
    <dgm:cxn modelId="{4CBA5637-E5B7-42AE-8439-E28DAC96A2FD}" type="presParOf" srcId="{42BBF947-F748-4AD3-AB52-EBAEC11A83EB}" destId="{1E0CC306-67D1-425D-BD4E-DF2F7A9BF43B}" srcOrd="4" destOrd="0" presId="urn:microsoft.com/office/officeart/2005/8/layout/arrow2"/>
    <dgm:cxn modelId="{CAE38A98-C160-4119-94E2-17142D04B2B0}" type="presParOf" srcId="{42BBF947-F748-4AD3-AB52-EBAEC11A83EB}" destId="{6495A1DF-8909-4676-81D4-7F66ACBA862A}" srcOrd="5" destOrd="0" presId="urn:microsoft.com/office/officeart/2005/8/layout/arrow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2EA67B1-501E-43ED-AEB3-55F33B99824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id-ID"/>
        </a:p>
      </dgm:t>
    </dgm:pt>
    <dgm:pt modelId="{82AA91C0-16BA-4A8C-B531-9180A52482A9}">
      <dgm:prSet phldrT="[Text]" custT="1"/>
      <dgm:spPr/>
      <dgm:t>
        <a:bodyPr/>
        <a:lstStyle/>
        <a:p>
          <a:r>
            <a:rPr lang="en-US" sz="3200" smtClean="0"/>
            <a:t>Tambahan protein 5 – 6 gr</a:t>
          </a:r>
          <a:r>
            <a:rPr lang="id-ID" sz="3200" smtClean="0"/>
            <a:t>/hr</a:t>
          </a:r>
          <a:endParaRPr lang="id-ID" sz="3200"/>
        </a:p>
      </dgm:t>
    </dgm:pt>
    <dgm:pt modelId="{D676AA60-4D1F-4E2C-854D-2B83829BBF13}" type="parTrans" cxnId="{234ABF21-1812-4DA3-9555-D1A3DC06620F}">
      <dgm:prSet/>
      <dgm:spPr/>
      <dgm:t>
        <a:bodyPr/>
        <a:lstStyle/>
        <a:p>
          <a:endParaRPr lang="id-ID" sz="1600"/>
        </a:p>
      </dgm:t>
    </dgm:pt>
    <dgm:pt modelId="{3AD04D0C-3836-41A9-ACE7-AE3131B5F8A8}" type="sibTrans" cxnId="{234ABF21-1812-4DA3-9555-D1A3DC06620F}">
      <dgm:prSet/>
      <dgm:spPr/>
      <dgm:t>
        <a:bodyPr/>
        <a:lstStyle/>
        <a:p>
          <a:endParaRPr lang="id-ID" sz="1600"/>
        </a:p>
      </dgm:t>
    </dgm:pt>
    <dgm:pt modelId="{D15EA1AB-DACA-4E05-BE42-251D45FA9A4E}">
      <dgm:prSet custT="1"/>
      <dgm:spPr/>
      <dgm:t>
        <a:bodyPr/>
        <a:lstStyle/>
        <a:p>
          <a:r>
            <a:rPr lang="en-US" sz="3200" smtClean="0"/>
            <a:t>Sebagian besar didapatkan dari protein hewani :</a:t>
          </a:r>
        </a:p>
      </dgm:t>
    </dgm:pt>
    <dgm:pt modelId="{FE2BE933-AABB-429F-AF3D-D4A3E8F51874}" type="parTrans" cxnId="{F4313B2F-9686-4836-8595-AA72B522702C}">
      <dgm:prSet/>
      <dgm:spPr/>
      <dgm:t>
        <a:bodyPr/>
        <a:lstStyle/>
        <a:p>
          <a:endParaRPr lang="id-ID" sz="1600"/>
        </a:p>
      </dgm:t>
    </dgm:pt>
    <dgm:pt modelId="{AFEFE91F-6866-4234-AF51-E5762C140366}" type="sibTrans" cxnId="{F4313B2F-9686-4836-8595-AA72B522702C}">
      <dgm:prSet/>
      <dgm:spPr/>
      <dgm:t>
        <a:bodyPr/>
        <a:lstStyle/>
        <a:p>
          <a:endParaRPr lang="id-ID" sz="1600"/>
        </a:p>
      </dgm:t>
    </dgm:pt>
    <dgm:pt modelId="{FC9236B9-BDF8-479A-BD9B-FB334B372E50}">
      <dgm:prSet phldrT="[Text]" custT="1"/>
      <dgm:spPr/>
      <dgm:t>
        <a:bodyPr/>
        <a:lstStyle/>
        <a:p>
          <a:r>
            <a:rPr lang="en-US" sz="2400" smtClean="0"/>
            <a:t>pertumbuhan uterus, plasenta, bayi, payudara dan kelenjarnya, volume darah</a:t>
          </a:r>
          <a:endParaRPr lang="id-ID" sz="2400"/>
        </a:p>
      </dgm:t>
    </dgm:pt>
    <dgm:pt modelId="{FEACD131-113C-4440-97FA-C23A2C7CCB08}" type="parTrans" cxnId="{D357AF26-5D0B-4674-9627-70C611CB0C23}">
      <dgm:prSet/>
      <dgm:spPr/>
      <dgm:t>
        <a:bodyPr/>
        <a:lstStyle/>
        <a:p>
          <a:endParaRPr lang="id-ID" sz="1600"/>
        </a:p>
      </dgm:t>
    </dgm:pt>
    <dgm:pt modelId="{AAA168DE-7398-430E-A3CE-17F52A3F0AD5}" type="sibTrans" cxnId="{D357AF26-5D0B-4674-9627-70C611CB0C23}">
      <dgm:prSet/>
      <dgm:spPr/>
      <dgm:t>
        <a:bodyPr/>
        <a:lstStyle/>
        <a:p>
          <a:endParaRPr lang="id-ID" sz="1600"/>
        </a:p>
      </dgm:t>
    </dgm:pt>
    <dgm:pt modelId="{D631F046-CBEC-4C8B-9F1A-0FD7BBEDD684}">
      <dgm:prSet custT="1"/>
      <dgm:spPr/>
      <dgm:t>
        <a:bodyPr/>
        <a:lstStyle/>
        <a:p>
          <a:r>
            <a:rPr lang="en-US" sz="2400" smtClean="0"/>
            <a:t>daging, susu, telur, keju, produk ayam, ikan </a:t>
          </a:r>
          <a:r>
            <a:rPr lang="id-ID" sz="2400" smtClean="0"/>
            <a:t/>
          </a:r>
          <a:br>
            <a:rPr lang="id-ID" sz="2400" smtClean="0"/>
          </a:br>
          <a:r>
            <a:rPr lang="id-ID" sz="2400" smtClean="0">
              <a:sym typeface="Wingdings" pitchFamily="2" charset="2"/>
            </a:rPr>
            <a:t></a:t>
          </a:r>
          <a:r>
            <a:rPr lang="en-US" sz="2400" smtClean="0"/>
            <a:t> asam amino optimal.</a:t>
          </a:r>
        </a:p>
      </dgm:t>
    </dgm:pt>
    <dgm:pt modelId="{52AB69F2-CA9D-4C4A-932B-331369597153}" type="parTrans" cxnId="{30151F9A-65F1-4BFD-99BB-6FE2C49C5663}">
      <dgm:prSet/>
      <dgm:spPr/>
      <dgm:t>
        <a:bodyPr/>
        <a:lstStyle/>
        <a:p>
          <a:endParaRPr lang="id-ID" sz="1600"/>
        </a:p>
      </dgm:t>
    </dgm:pt>
    <dgm:pt modelId="{E25622B7-2550-4ADB-AA6E-E5E77A15D3D1}" type="sibTrans" cxnId="{30151F9A-65F1-4BFD-99BB-6FE2C49C5663}">
      <dgm:prSet/>
      <dgm:spPr/>
      <dgm:t>
        <a:bodyPr/>
        <a:lstStyle/>
        <a:p>
          <a:endParaRPr lang="id-ID" sz="1600"/>
        </a:p>
      </dgm:t>
    </dgm:pt>
    <dgm:pt modelId="{43958DEE-38CF-432F-BD8C-1FA053B7E435}" type="pres">
      <dgm:prSet presAssocID="{E2EA67B1-501E-43ED-AEB3-55F33B998244}" presName="linear" presStyleCnt="0">
        <dgm:presLayoutVars>
          <dgm:animLvl val="lvl"/>
          <dgm:resizeHandles val="exact"/>
        </dgm:presLayoutVars>
      </dgm:prSet>
      <dgm:spPr/>
      <dgm:t>
        <a:bodyPr/>
        <a:lstStyle/>
        <a:p>
          <a:endParaRPr lang="id-ID"/>
        </a:p>
      </dgm:t>
    </dgm:pt>
    <dgm:pt modelId="{84E83E5C-F588-478D-AC43-9D7005673A6A}" type="pres">
      <dgm:prSet presAssocID="{82AA91C0-16BA-4A8C-B531-9180A52482A9}" presName="parentText" presStyleLbl="node1" presStyleIdx="0" presStyleCnt="2">
        <dgm:presLayoutVars>
          <dgm:chMax val="0"/>
          <dgm:bulletEnabled val="1"/>
        </dgm:presLayoutVars>
      </dgm:prSet>
      <dgm:spPr/>
      <dgm:t>
        <a:bodyPr/>
        <a:lstStyle/>
        <a:p>
          <a:endParaRPr lang="id-ID"/>
        </a:p>
      </dgm:t>
    </dgm:pt>
    <dgm:pt modelId="{C3BA2B38-80EF-4F2C-B7AC-C17EDB4C9AF4}" type="pres">
      <dgm:prSet presAssocID="{82AA91C0-16BA-4A8C-B531-9180A52482A9}" presName="childText" presStyleLbl="revTx" presStyleIdx="0" presStyleCnt="2">
        <dgm:presLayoutVars>
          <dgm:bulletEnabled val="1"/>
        </dgm:presLayoutVars>
      </dgm:prSet>
      <dgm:spPr/>
      <dgm:t>
        <a:bodyPr/>
        <a:lstStyle/>
        <a:p>
          <a:endParaRPr lang="id-ID"/>
        </a:p>
      </dgm:t>
    </dgm:pt>
    <dgm:pt modelId="{11647642-7647-4FC5-A5D3-8346A77EAE3B}" type="pres">
      <dgm:prSet presAssocID="{D15EA1AB-DACA-4E05-BE42-251D45FA9A4E}" presName="parentText" presStyleLbl="node1" presStyleIdx="1" presStyleCnt="2">
        <dgm:presLayoutVars>
          <dgm:chMax val="0"/>
          <dgm:bulletEnabled val="1"/>
        </dgm:presLayoutVars>
      </dgm:prSet>
      <dgm:spPr/>
      <dgm:t>
        <a:bodyPr/>
        <a:lstStyle/>
        <a:p>
          <a:endParaRPr lang="id-ID"/>
        </a:p>
      </dgm:t>
    </dgm:pt>
    <dgm:pt modelId="{84418452-AF51-4F74-AA8E-8B1C4BCCB967}" type="pres">
      <dgm:prSet presAssocID="{D15EA1AB-DACA-4E05-BE42-251D45FA9A4E}" presName="childText" presStyleLbl="revTx" presStyleIdx="1" presStyleCnt="2">
        <dgm:presLayoutVars>
          <dgm:bulletEnabled val="1"/>
        </dgm:presLayoutVars>
      </dgm:prSet>
      <dgm:spPr/>
      <dgm:t>
        <a:bodyPr/>
        <a:lstStyle/>
        <a:p>
          <a:endParaRPr lang="id-ID"/>
        </a:p>
      </dgm:t>
    </dgm:pt>
  </dgm:ptLst>
  <dgm:cxnLst>
    <dgm:cxn modelId="{DDB5EC7B-14D9-45E9-9508-C467D6A1312D}" type="presOf" srcId="{E2EA67B1-501E-43ED-AEB3-55F33B998244}" destId="{43958DEE-38CF-432F-BD8C-1FA053B7E435}" srcOrd="0" destOrd="0" presId="urn:microsoft.com/office/officeart/2005/8/layout/vList2"/>
    <dgm:cxn modelId="{00A2ED25-D446-4710-AC65-7D893CD08348}" type="presOf" srcId="{82AA91C0-16BA-4A8C-B531-9180A52482A9}" destId="{84E83E5C-F588-478D-AC43-9D7005673A6A}" srcOrd="0" destOrd="0" presId="urn:microsoft.com/office/officeart/2005/8/layout/vList2"/>
    <dgm:cxn modelId="{234ABF21-1812-4DA3-9555-D1A3DC06620F}" srcId="{E2EA67B1-501E-43ED-AEB3-55F33B998244}" destId="{82AA91C0-16BA-4A8C-B531-9180A52482A9}" srcOrd="0" destOrd="0" parTransId="{D676AA60-4D1F-4E2C-854D-2B83829BBF13}" sibTransId="{3AD04D0C-3836-41A9-ACE7-AE3131B5F8A8}"/>
    <dgm:cxn modelId="{30151F9A-65F1-4BFD-99BB-6FE2C49C5663}" srcId="{D15EA1AB-DACA-4E05-BE42-251D45FA9A4E}" destId="{D631F046-CBEC-4C8B-9F1A-0FD7BBEDD684}" srcOrd="0" destOrd="0" parTransId="{52AB69F2-CA9D-4C4A-932B-331369597153}" sibTransId="{E25622B7-2550-4ADB-AA6E-E5E77A15D3D1}"/>
    <dgm:cxn modelId="{04ED7B69-4D00-437F-A4E3-8263243A5932}" type="presOf" srcId="{FC9236B9-BDF8-479A-BD9B-FB334B372E50}" destId="{C3BA2B38-80EF-4F2C-B7AC-C17EDB4C9AF4}" srcOrd="0" destOrd="0" presId="urn:microsoft.com/office/officeart/2005/8/layout/vList2"/>
    <dgm:cxn modelId="{D357AF26-5D0B-4674-9627-70C611CB0C23}" srcId="{82AA91C0-16BA-4A8C-B531-9180A52482A9}" destId="{FC9236B9-BDF8-479A-BD9B-FB334B372E50}" srcOrd="0" destOrd="0" parTransId="{FEACD131-113C-4440-97FA-C23A2C7CCB08}" sibTransId="{AAA168DE-7398-430E-A3CE-17F52A3F0AD5}"/>
    <dgm:cxn modelId="{59B7F241-6FB4-4739-A915-76BA4244E1B1}" type="presOf" srcId="{D631F046-CBEC-4C8B-9F1A-0FD7BBEDD684}" destId="{84418452-AF51-4F74-AA8E-8B1C4BCCB967}" srcOrd="0" destOrd="0" presId="urn:microsoft.com/office/officeart/2005/8/layout/vList2"/>
    <dgm:cxn modelId="{AA52BB97-BF6B-41D3-BA9F-C61EF0815840}" type="presOf" srcId="{D15EA1AB-DACA-4E05-BE42-251D45FA9A4E}" destId="{11647642-7647-4FC5-A5D3-8346A77EAE3B}" srcOrd="0" destOrd="0" presId="urn:microsoft.com/office/officeart/2005/8/layout/vList2"/>
    <dgm:cxn modelId="{F4313B2F-9686-4836-8595-AA72B522702C}" srcId="{E2EA67B1-501E-43ED-AEB3-55F33B998244}" destId="{D15EA1AB-DACA-4E05-BE42-251D45FA9A4E}" srcOrd="1" destOrd="0" parTransId="{FE2BE933-AABB-429F-AF3D-D4A3E8F51874}" sibTransId="{AFEFE91F-6866-4234-AF51-E5762C140366}"/>
    <dgm:cxn modelId="{FDA3D413-CF19-4F9B-AA29-B828D3373FF4}" type="presParOf" srcId="{43958DEE-38CF-432F-BD8C-1FA053B7E435}" destId="{84E83E5C-F588-478D-AC43-9D7005673A6A}" srcOrd="0" destOrd="0" presId="urn:microsoft.com/office/officeart/2005/8/layout/vList2"/>
    <dgm:cxn modelId="{91175A5A-3346-4E87-95C3-66722E89BB28}" type="presParOf" srcId="{43958DEE-38CF-432F-BD8C-1FA053B7E435}" destId="{C3BA2B38-80EF-4F2C-B7AC-C17EDB4C9AF4}" srcOrd="1" destOrd="0" presId="urn:microsoft.com/office/officeart/2005/8/layout/vList2"/>
    <dgm:cxn modelId="{AB77C223-CAF8-4892-B1D4-D66331C626AA}" type="presParOf" srcId="{43958DEE-38CF-432F-BD8C-1FA053B7E435}" destId="{11647642-7647-4FC5-A5D3-8346A77EAE3B}" srcOrd="2" destOrd="0" presId="urn:microsoft.com/office/officeart/2005/8/layout/vList2"/>
    <dgm:cxn modelId="{1C2171B9-4F4F-4F0B-9EBE-83227B9771A7}" type="presParOf" srcId="{43958DEE-38CF-432F-BD8C-1FA053B7E435}" destId="{84418452-AF51-4F74-AA8E-8B1C4BCCB967}"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E32EDAB-9DA6-4FAE-A55F-4E7CCAA77E46}" type="doc">
      <dgm:prSet loTypeId="urn:microsoft.com/office/officeart/2005/8/layout/radial3" loCatId="cycle" qsTypeId="urn:microsoft.com/office/officeart/2005/8/quickstyle/simple5" qsCatId="simple" csTypeId="urn:microsoft.com/office/officeart/2005/8/colors/colorful1" csCatId="colorful" phldr="1"/>
      <dgm:spPr/>
      <dgm:t>
        <a:bodyPr/>
        <a:lstStyle/>
        <a:p>
          <a:endParaRPr lang="id-ID"/>
        </a:p>
      </dgm:t>
    </dgm:pt>
    <dgm:pt modelId="{823AC9C5-8105-48DF-AFA1-4DA9C1A2A48E}">
      <dgm:prSet phldrT="[Text]"/>
      <dgm:spPr/>
      <dgm:t>
        <a:bodyPr/>
        <a:lstStyle/>
        <a:p>
          <a:r>
            <a:rPr lang="id-ID" dirty="0" smtClean="0"/>
            <a:t>MINERAL</a:t>
          </a:r>
          <a:endParaRPr lang="id-ID" dirty="0"/>
        </a:p>
      </dgm:t>
    </dgm:pt>
    <dgm:pt modelId="{390C4384-91FE-4E66-A1F5-B4D5F98E56DA}" type="parTrans" cxnId="{8930A629-8705-4DD7-BE17-4FA858BBAF3D}">
      <dgm:prSet/>
      <dgm:spPr/>
      <dgm:t>
        <a:bodyPr/>
        <a:lstStyle/>
        <a:p>
          <a:endParaRPr lang="id-ID"/>
        </a:p>
      </dgm:t>
    </dgm:pt>
    <dgm:pt modelId="{637D2921-0D0A-44F8-B7AE-147940915FD8}" type="sibTrans" cxnId="{8930A629-8705-4DD7-BE17-4FA858BBAF3D}">
      <dgm:prSet/>
      <dgm:spPr/>
      <dgm:t>
        <a:bodyPr/>
        <a:lstStyle/>
        <a:p>
          <a:endParaRPr lang="id-ID"/>
        </a:p>
      </dgm:t>
    </dgm:pt>
    <dgm:pt modelId="{73E27B25-EE34-454F-A2D8-47692373380D}">
      <dgm:prSet phldrT="[Text]"/>
      <dgm:spPr/>
      <dgm:t>
        <a:bodyPr/>
        <a:lstStyle/>
        <a:p>
          <a:r>
            <a:rPr lang="id-ID" dirty="0" smtClean="0"/>
            <a:t>besi</a:t>
          </a:r>
          <a:endParaRPr lang="id-ID" dirty="0"/>
        </a:p>
      </dgm:t>
    </dgm:pt>
    <dgm:pt modelId="{24562CA3-8A1F-4F7D-8FDE-299F09758074}" type="parTrans" cxnId="{6271F4A8-69DC-4F74-BD26-9DD44B123801}">
      <dgm:prSet/>
      <dgm:spPr/>
      <dgm:t>
        <a:bodyPr/>
        <a:lstStyle/>
        <a:p>
          <a:endParaRPr lang="id-ID"/>
        </a:p>
      </dgm:t>
    </dgm:pt>
    <dgm:pt modelId="{556FA75B-3AE2-4308-9D50-58F8A57FCB8A}" type="sibTrans" cxnId="{6271F4A8-69DC-4F74-BD26-9DD44B123801}">
      <dgm:prSet/>
      <dgm:spPr/>
      <dgm:t>
        <a:bodyPr/>
        <a:lstStyle/>
        <a:p>
          <a:endParaRPr lang="id-ID"/>
        </a:p>
      </dgm:t>
    </dgm:pt>
    <dgm:pt modelId="{209E420C-C366-47F7-9715-1BC9380201AD}">
      <dgm:prSet phldrT="[Text]"/>
      <dgm:spPr/>
      <dgm:t>
        <a:bodyPr/>
        <a:lstStyle/>
        <a:p>
          <a:r>
            <a:rPr lang="id-ID" dirty="0" smtClean="0"/>
            <a:t>kalsium</a:t>
          </a:r>
          <a:endParaRPr lang="id-ID" dirty="0"/>
        </a:p>
      </dgm:t>
    </dgm:pt>
    <dgm:pt modelId="{E2317023-ABBF-4885-8769-0FA5E13FD54A}" type="parTrans" cxnId="{57B063BA-7856-4544-BCA5-EE395367022D}">
      <dgm:prSet/>
      <dgm:spPr/>
      <dgm:t>
        <a:bodyPr/>
        <a:lstStyle/>
        <a:p>
          <a:endParaRPr lang="id-ID"/>
        </a:p>
      </dgm:t>
    </dgm:pt>
    <dgm:pt modelId="{6EC0F242-D732-4D09-A19D-2C2E32F6DEE5}" type="sibTrans" cxnId="{57B063BA-7856-4544-BCA5-EE395367022D}">
      <dgm:prSet/>
      <dgm:spPr/>
      <dgm:t>
        <a:bodyPr/>
        <a:lstStyle/>
        <a:p>
          <a:endParaRPr lang="id-ID"/>
        </a:p>
      </dgm:t>
    </dgm:pt>
    <dgm:pt modelId="{9D2FBF9B-64B5-4E5C-AD00-74639ADC5306}">
      <dgm:prSet phldrT="[Text]"/>
      <dgm:spPr/>
      <dgm:t>
        <a:bodyPr/>
        <a:lstStyle/>
        <a:p>
          <a:r>
            <a:rPr lang="id-ID" dirty="0" smtClean="0"/>
            <a:t>yodium</a:t>
          </a:r>
          <a:endParaRPr lang="id-ID" dirty="0"/>
        </a:p>
      </dgm:t>
    </dgm:pt>
    <dgm:pt modelId="{D94446DC-061A-4FE6-80C8-D19084B9C533}" type="parTrans" cxnId="{5910E59F-4044-4723-BA40-117C8B76250A}">
      <dgm:prSet/>
      <dgm:spPr/>
      <dgm:t>
        <a:bodyPr/>
        <a:lstStyle/>
        <a:p>
          <a:endParaRPr lang="id-ID"/>
        </a:p>
      </dgm:t>
    </dgm:pt>
    <dgm:pt modelId="{F10DDE8F-63EC-400F-B75C-A258709E4750}" type="sibTrans" cxnId="{5910E59F-4044-4723-BA40-117C8B76250A}">
      <dgm:prSet/>
      <dgm:spPr/>
      <dgm:t>
        <a:bodyPr/>
        <a:lstStyle/>
        <a:p>
          <a:endParaRPr lang="id-ID"/>
        </a:p>
      </dgm:t>
    </dgm:pt>
    <dgm:pt modelId="{F4A81413-8B6D-4118-A0CE-4867A1CE0222}">
      <dgm:prSet phldrT="[Text]"/>
      <dgm:spPr/>
      <dgm:t>
        <a:bodyPr/>
        <a:lstStyle/>
        <a:p>
          <a:r>
            <a:rPr lang="id-ID" dirty="0" smtClean="0"/>
            <a:t>seng</a:t>
          </a:r>
          <a:endParaRPr lang="id-ID" dirty="0"/>
        </a:p>
      </dgm:t>
    </dgm:pt>
    <dgm:pt modelId="{FF927EA8-DDBB-4DF9-81BC-541B58EE55F3}" type="parTrans" cxnId="{199C261F-653D-4B1B-93CA-308A6235E4D4}">
      <dgm:prSet/>
      <dgm:spPr/>
      <dgm:t>
        <a:bodyPr/>
        <a:lstStyle/>
        <a:p>
          <a:endParaRPr lang="id-ID"/>
        </a:p>
      </dgm:t>
    </dgm:pt>
    <dgm:pt modelId="{7CC95829-E41A-4B45-8946-F7EF697DC16D}" type="sibTrans" cxnId="{199C261F-653D-4B1B-93CA-308A6235E4D4}">
      <dgm:prSet/>
      <dgm:spPr/>
      <dgm:t>
        <a:bodyPr/>
        <a:lstStyle/>
        <a:p>
          <a:endParaRPr lang="id-ID"/>
        </a:p>
      </dgm:t>
    </dgm:pt>
    <dgm:pt modelId="{FBC296CC-6F48-4B38-8F54-74CF0E860B8F}">
      <dgm:prSet/>
      <dgm:spPr/>
      <dgm:t>
        <a:bodyPr/>
        <a:lstStyle/>
        <a:p>
          <a:r>
            <a:rPr lang="id-ID" dirty="0" smtClean="0"/>
            <a:t>natrium</a:t>
          </a:r>
          <a:endParaRPr lang="id-ID" dirty="0"/>
        </a:p>
      </dgm:t>
    </dgm:pt>
    <dgm:pt modelId="{59581E9A-73C4-43D8-9815-A786C6FF3BD6}" type="parTrans" cxnId="{9B73B447-4305-4585-AD0A-2253989335AB}">
      <dgm:prSet/>
      <dgm:spPr/>
      <dgm:t>
        <a:bodyPr/>
        <a:lstStyle/>
        <a:p>
          <a:endParaRPr lang="id-ID"/>
        </a:p>
      </dgm:t>
    </dgm:pt>
    <dgm:pt modelId="{05B2CC24-702A-4BA3-B8EF-E31467DEA659}" type="sibTrans" cxnId="{9B73B447-4305-4585-AD0A-2253989335AB}">
      <dgm:prSet/>
      <dgm:spPr/>
      <dgm:t>
        <a:bodyPr/>
        <a:lstStyle/>
        <a:p>
          <a:endParaRPr lang="id-ID"/>
        </a:p>
      </dgm:t>
    </dgm:pt>
    <dgm:pt modelId="{49EC5B81-CFD5-4C9E-BEA3-FDA90CDF8DFF}">
      <dgm:prSet/>
      <dgm:spPr/>
      <dgm:t>
        <a:bodyPr/>
        <a:lstStyle/>
        <a:p>
          <a:r>
            <a:rPr lang="id-ID" dirty="0" smtClean="0"/>
            <a:t>fluoride</a:t>
          </a:r>
          <a:endParaRPr lang="id-ID" dirty="0"/>
        </a:p>
      </dgm:t>
    </dgm:pt>
    <dgm:pt modelId="{D7B90384-8FC1-4ACA-830A-35BC035FA646}" type="parTrans" cxnId="{84B02A49-0C20-43DA-874F-43511BC84752}">
      <dgm:prSet/>
      <dgm:spPr/>
      <dgm:t>
        <a:bodyPr/>
        <a:lstStyle/>
        <a:p>
          <a:endParaRPr lang="id-ID"/>
        </a:p>
      </dgm:t>
    </dgm:pt>
    <dgm:pt modelId="{81E7DBA8-7D2D-4F97-8292-7210C8FE09B0}" type="sibTrans" cxnId="{84B02A49-0C20-43DA-874F-43511BC84752}">
      <dgm:prSet/>
      <dgm:spPr/>
      <dgm:t>
        <a:bodyPr/>
        <a:lstStyle/>
        <a:p>
          <a:endParaRPr lang="id-ID"/>
        </a:p>
      </dgm:t>
    </dgm:pt>
    <dgm:pt modelId="{3BDAFFF5-6EBB-4859-AFF8-68F1CD8C6453}">
      <dgm:prSet/>
      <dgm:spPr/>
      <dgm:t>
        <a:bodyPr/>
        <a:lstStyle/>
        <a:p>
          <a:r>
            <a:rPr lang="id-ID" dirty="0" smtClean="0"/>
            <a:t>magnesium</a:t>
          </a:r>
          <a:endParaRPr lang="id-ID" dirty="0"/>
        </a:p>
      </dgm:t>
    </dgm:pt>
    <dgm:pt modelId="{6201BDF6-C3AE-4261-8CE6-85AE4959AF9E}" type="parTrans" cxnId="{8DC77E76-5CB9-44ED-8D66-AC1D94706A5D}">
      <dgm:prSet/>
      <dgm:spPr/>
      <dgm:t>
        <a:bodyPr/>
        <a:lstStyle/>
        <a:p>
          <a:endParaRPr lang="id-ID"/>
        </a:p>
      </dgm:t>
    </dgm:pt>
    <dgm:pt modelId="{10A5D260-AC27-4BC2-9BED-1F686FC160B9}" type="sibTrans" cxnId="{8DC77E76-5CB9-44ED-8D66-AC1D94706A5D}">
      <dgm:prSet/>
      <dgm:spPr/>
      <dgm:t>
        <a:bodyPr/>
        <a:lstStyle/>
        <a:p>
          <a:endParaRPr lang="id-ID"/>
        </a:p>
      </dgm:t>
    </dgm:pt>
    <dgm:pt modelId="{AC011B3E-B209-4712-95F8-EDDD7C6CCD86}">
      <dgm:prSet/>
      <dgm:spPr/>
      <dgm:t>
        <a:bodyPr/>
        <a:lstStyle/>
        <a:p>
          <a:r>
            <a:rPr lang="id-ID" dirty="0" smtClean="0"/>
            <a:t>fosfor</a:t>
          </a:r>
          <a:endParaRPr lang="id-ID" dirty="0"/>
        </a:p>
      </dgm:t>
    </dgm:pt>
    <dgm:pt modelId="{FC547F80-1CCC-4BBE-9A28-AD2EBE7FDFBE}" type="parTrans" cxnId="{B84BAFD6-ACA9-41A2-BDFF-AE0627AF31AA}">
      <dgm:prSet/>
      <dgm:spPr/>
      <dgm:t>
        <a:bodyPr/>
        <a:lstStyle/>
        <a:p>
          <a:endParaRPr lang="id-ID"/>
        </a:p>
      </dgm:t>
    </dgm:pt>
    <dgm:pt modelId="{57EB7487-3108-42C3-BFEF-4C3B1B1D4555}" type="sibTrans" cxnId="{B84BAFD6-ACA9-41A2-BDFF-AE0627AF31AA}">
      <dgm:prSet/>
      <dgm:spPr/>
      <dgm:t>
        <a:bodyPr/>
        <a:lstStyle/>
        <a:p>
          <a:endParaRPr lang="id-ID"/>
        </a:p>
      </dgm:t>
    </dgm:pt>
    <dgm:pt modelId="{13CD1D4C-A4D2-4A60-BA88-0A59756EE81F}">
      <dgm:prSet/>
      <dgm:spPr/>
      <dgm:t>
        <a:bodyPr/>
        <a:lstStyle/>
        <a:p>
          <a:r>
            <a:rPr lang="id-ID" dirty="0" smtClean="0"/>
            <a:t>kromium</a:t>
          </a:r>
          <a:endParaRPr lang="id-ID" dirty="0"/>
        </a:p>
      </dgm:t>
    </dgm:pt>
    <dgm:pt modelId="{FED63CBD-1DA6-4DAF-B928-C7BACC8A108D}" type="parTrans" cxnId="{C590B4E2-5B4D-4318-A281-842EC70BEBED}">
      <dgm:prSet/>
      <dgm:spPr/>
      <dgm:t>
        <a:bodyPr/>
        <a:lstStyle/>
        <a:p>
          <a:endParaRPr lang="id-ID"/>
        </a:p>
      </dgm:t>
    </dgm:pt>
    <dgm:pt modelId="{16525D17-A501-4F5A-BCA1-1798646DDF1E}" type="sibTrans" cxnId="{C590B4E2-5B4D-4318-A281-842EC70BEBED}">
      <dgm:prSet/>
      <dgm:spPr/>
      <dgm:t>
        <a:bodyPr/>
        <a:lstStyle/>
        <a:p>
          <a:endParaRPr lang="id-ID"/>
        </a:p>
      </dgm:t>
    </dgm:pt>
    <dgm:pt modelId="{FC0D5D48-8B3A-455D-803B-B8BBED21536C}">
      <dgm:prSet/>
      <dgm:spPr/>
      <dgm:t>
        <a:bodyPr/>
        <a:lstStyle/>
        <a:p>
          <a:r>
            <a:rPr lang="id-ID" dirty="0" smtClean="0"/>
            <a:t>mangan</a:t>
          </a:r>
          <a:endParaRPr lang="id-ID" dirty="0"/>
        </a:p>
      </dgm:t>
    </dgm:pt>
    <dgm:pt modelId="{6D038B84-7DE3-47BD-9BC2-56852AEA3B73}" type="parTrans" cxnId="{C0A82389-F818-4878-82E1-EB8C2D35D980}">
      <dgm:prSet/>
      <dgm:spPr/>
      <dgm:t>
        <a:bodyPr/>
        <a:lstStyle/>
        <a:p>
          <a:endParaRPr lang="id-ID"/>
        </a:p>
      </dgm:t>
    </dgm:pt>
    <dgm:pt modelId="{B6E6DC19-39E4-4100-B16F-4B576ECA8C72}" type="sibTrans" cxnId="{C0A82389-F818-4878-82E1-EB8C2D35D980}">
      <dgm:prSet/>
      <dgm:spPr/>
      <dgm:t>
        <a:bodyPr/>
        <a:lstStyle/>
        <a:p>
          <a:endParaRPr lang="id-ID"/>
        </a:p>
      </dgm:t>
    </dgm:pt>
    <dgm:pt modelId="{A6BBAB89-32D6-4143-9698-2E0342E75951}">
      <dgm:prSet/>
      <dgm:spPr/>
      <dgm:t>
        <a:bodyPr/>
        <a:lstStyle/>
        <a:p>
          <a:r>
            <a:rPr lang="id-ID" dirty="0" smtClean="0"/>
            <a:t>selenium</a:t>
          </a:r>
          <a:endParaRPr lang="id-ID" dirty="0"/>
        </a:p>
      </dgm:t>
    </dgm:pt>
    <dgm:pt modelId="{AFF5F224-B495-441F-88A7-A2051C20CE33}" type="parTrans" cxnId="{B219BE9A-E7AA-41E5-8DCC-DDAB06035003}">
      <dgm:prSet/>
      <dgm:spPr/>
      <dgm:t>
        <a:bodyPr/>
        <a:lstStyle/>
        <a:p>
          <a:endParaRPr lang="id-ID"/>
        </a:p>
      </dgm:t>
    </dgm:pt>
    <dgm:pt modelId="{26428939-9993-4865-8B56-763C76B4B1C5}" type="sibTrans" cxnId="{B219BE9A-E7AA-41E5-8DCC-DDAB06035003}">
      <dgm:prSet/>
      <dgm:spPr/>
      <dgm:t>
        <a:bodyPr/>
        <a:lstStyle/>
        <a:p>
          <a:endParaRPr lang="id-ID"/>
        </a:p>
      </dgm:t>
    </dgm:pt>
    <dgm:pt modelId="{ECCD779A-15EA-4232-9367-A1526DF51E2F}">
      <dgm:prSet/>
      <dgm:spPr/>
      <dgm:t>
        <a:bodyPr/>
        <a:lstStyle/>
        <a:p>
          <a:r>
            <a:rPr lang="id-ID" dirty="0" smtClean="0"/>
            <a:t>tembaga</a:t>
          </a:r>
          <a:endParaRPr lang="id-ID" dirty="0"/>
        </a:p>
      </dgm:t>
    </dgm:pt>
    <dgm:pt modelId="{522123DB-5831-4953-94BA-0772F4E7202B}" type="parTrans" cxnId="{02683D0A-FEBA-40D0-AABD-F0801BD8EAA3}">
      <dgm:prSet/>
      <dgm:spPr/>
      <dgm:t>
        <a:bodyPr/>
        <a:lstStyle/>
        <a:p>
          <a:endParaRPr lang="id-ID"/>
        </a:p>
      </dgm:t>
    </dgm:pt>
    <dgm:pt modelId="{4DD9B38F-45CE-4542-9EB1-CF7CB0B068C5}" type="sibTrans" cxnId="{02683D0A-FEBA-40D0-AABD-F0801BD8EAA3}">
      <dgm:prSet/>
      <dgm:spPr/>
      <dgm:t>
        <a:bodyPr/>
        <a:lstStyle/>
        <a:p>
          <a:endParaRPr lang="id-ID"/>
        </a:p>
      </dgm:t>
    </dgm:pt>
    <dgm:pt modelId="{3EC8F3D2-F147-4468-9502-8D851E777093}">
      <dgm:prSet/>
      <dgm:spPr/>
      <dgm:t>
        <a:bodyPr/>
        <a:lstStyle/>
        <a:p>
          <a:r>
            <a:rPr lang="id-ID" dirty="0" smtClean="0"/>
            <a:t>kalium</a:t>
          </a:r>
          <a:endParaRPr lang="id-ID" dirty="0"/>
        </a:p>
      </dgm:t>
    </dgm:pt>
    <dgm:pt modelId="{EB1BCD19-21A3-4B32-AB5F-46448301010E}" type="parTrans" cxnId="{20611BEC-4A20-4ADD-9EB4-B22938CF4612}">
      <dgm:prSet/>
      <dgm:spPr/>
      <dgm:t>
        <a:bodyPr/>
        <a:lstStyle/>
        <a:p>
          <a:endParaRPr lang="id-ID"/>
        </a:p>
      </dgm:t>
    </dgm:pt>
    <dgm:pt modelId="{F46382F4-27AB-4701-AEC3-43339795C524}" type="sibTrans" cxnId="{20611BEC-4A20-4ADD-9EB4-B22938CF4612}">
      <dgm:prSet/>
      <dgm:spPr/>
      <dgm:t>
        <a:bodyPr/>
        <a:lstStyle/>
        <a:p>
          <a:endParaRPr lang="id-ID"/>
        </a:p>
      </dgm:t>
    </dgm:pt>
    <dgm:pt modelId="{D02092C3-EC8D-4608-98E4-3F88BDBAD1F4}" type="pres">
      <dgm:prSet presAssocID="{5E32EDAB-9DA6-4FAE-A55F-4E7CCAA77E46}" presName="composite" presStyleCnt="0">
        <dgm:presLayoutVars>
          <dgm:chMax val="1"/>
          <dgm:dir/>
          <dgm:resizeHandles val="exact"/>
        </dgm:presLayoutVars>
      </dgm:prSet>
      <dgm:spPr/>
      <dgm:t>
        <a:bodyPr/>
        <a:lstStyle/>
        <a:p>
          <a:endParaRPr lang="id-ID"/>
        </a:p>
      </dgm:t>
    </dgm:pt>
    <dgm:pt modelId="{384A291D-928B-43B2-B663-24F67D604105}" type="pres">
      <dgm:prSet presAssocID="{5E32EDAB-9DA6-4FAE-A55F-4E7CCAA77E46}" presName="radial" presStyleCnt="0">
        <dgm:presLayoutVars>
          <dgm:animLvl val="ctr"/>
        </dgm:presLayoutVars>
      </dgm:prSet>
      <dgm:spPr/>
      <dgm:t>
        <a:bodyPr/>
        <a:lstStyle/>
        <a:p>
          <a:endParaRPr lang="id-ID"/>
        </a:p>
      </dgm:t>
    </dgm:pt>
    <dgm:pt modelId="{787690AE-49EA-4A32-9B7E-A6A384ED0D22}" type="pres">
      <dgm:prSet presAssocID="{823AC9C5-8105-48DF-AFA1-4DA9C1A2A48E}" presName="centerShape" presStyleLbl="vennNode1" presStyleIdx="0" presStyleCnt="14"/>
      <dgm:spPr/>
      <dgm:t>
        <a:bodyPr/>
        <a:lstStyle/>
        <a:p>
          <a:endParaRPr lang="id-ID"/>
        </a:p>
      </dgm:t>
    </dgm:pt>
    <dgm:pt modelId="{0B16C14D-A4BE-46D7-8108-C953EA59726F}" type="pres">
      <dgm:prSet presAssocID="{73E27B25-EE34-454F-A2D8-47692373380D}" presName="node" presStyleLbl="vennNode1" presStyleIdx="1" presStyleCnt="14">
        <dgm:presLayoutVars>
          <dgm:bulletEnabled val="1"/>
        </dgm:presLayoutVars>
      </dgm:prSet>
      <dgm:spPr/>
      <dgm:t>
        <a:bodyPr/>
        <a:lstStyle/>
        <a:p>
          <a:endParaRPr lang="id-ID"/>
        </a:p>
      </dgm:t>
    </dgm:pt>
    <dgm:pt modelId="{078209BD-A94F-4A3E-9F6D-9516DDBAC37F}" type="pres">
      <dgm:prSet presAssocID="{209E420C-C366-47F7-9715-1BC9380201AD}" presName="node" presStyleLbl="vennNode1" presStyleIdx="2" presStyleCnt="14">
        <dgm:presLayoutVars>
          <dgm:bulletEnabled val="1"/>
        </dgm:presLayoutVars>
      </dgm:prSet>
      <dgm:spPr/>
      <dgm:t>
        <a:bodyPr/>
        <a:lstStyle/>
        <a:p>
          <a:endParaRPr lang="id-ID"/>
        </a:p>
      </dgm:t>
    </dgm:pt>
    <dgm:pt modelId="{CE70A132-2E9D-4D31-9D5B-78E191AEEB06}" type="pres">
      <dgm:prSet presAssocID="{9D2FBF9B-64B5-4E5C-AD00-74639ADC5306}" presName="node" presStyleLbl="vennNode1" presStyleIdx="3" presStyleCnt="14">
        <dgm:presLayoutVars>
          <dgm:bulletEnabled val="1"/>
        </dgm:presLayoutVars>
      </dgm:prSet>
      <dgm:spPr/>
      <dgm:t>
        <a:bodyPr/>
        <a:lstStyle/>
        <a:p>
          <a:endParaRPr lang="id-ID"/>
        </a:p>
      </dgm:t>
    </dgm:pt>
    <dgm:pt modelId="{46E1058F-F2AB-485E-B3F5-935AF5A221DD}" type="pres">
      <dgm:prSet presAssocID="{F4A81413-8B6D-4118-A0CE-4867A1CE0222}" presName="node" presStyleLbl="vennNode1" presStyleIdx="4" presStyleCnt="14">
        <dgm:presLayoutVars>
          <dgm:bulletEnabled val="1"/>
        </dgm:presLayoutVars>
      </dgm:prSet>
      <dgm:spPr/>
      <dgm:t>
        <a:bodyPr/>
        <a:lstStyle/>
        <a:p>
          <a:endParaRPr lang="id-ID"/>
        </a:p>
      </dgm:t>
    </dgm:pt>
    <dgm:pt modelId="{4941CB85-5768-41B9-ACE5-BDF0228B857A}" type="pres">
      <dgm:prSet presAssocID="{3BDAFFF5-6EBB-4859-AFF8-68F1CD8C6453}" presName="node" presStyleLbl="vennNode1" presStyleIdx="5" presStyleCnt="14">
        <dgm:presLayoutVars>
          <dgm:bulletEnabled val="1"/>
        </dgm:presLayoutVars>
      </dgm:prSet>
      <dgm:spPr/>
      <dgm:t>
        <a:bodyPr/>
        <a:lstStyle/>
        <a:p>
          <a:endParaRPr lang="id-ID"/>
        </a:p>
      </dgm:t>
    </dgm:pt>
    <dgm:pt modelId="{0F7C1AC3-712D-493E-BFA7-4DE54BBA9882}" type="pres">
      <dgm:prSet presAssocID="{AC011B3E-B209-4712-95F8-EDDD7C6CCD86}" presName="node" presStyleLbl="vennNode1" presStyleIdx="6" presStyleCnt="14">
        <dgm:presLayoutVars>
          <dgm:bulletEnabled val="1"/>
        </dgm:presLayoutVars>
      </dgm:prSet>
      <dgm:spPr/>
      <dgm:t>
        <a:bodyPr/>
        <a:lstStyle/>
        <a:p>
          <a:endParaRPr lang="id-ID"/>
        </a:p>
      </dgm:t>
    </dgm:pt>
    <dgm:pt modelId="{227AB7AB-C650-43DC-AD26-B4458BF5582A}" type="pres">
      <dgm:prSet presAssocID="{ECCD779A-15EA-4232-9367-A1526DF51E2F}" presName="node" presStyleLbl="vennNode1" presStyleIdx="7" presStyleCnt="14">
        <dgm:presLayoutVars>
          <dgm:bulletEnabled val="1"/>
        </dgm:presLayoutVars>
      </dgm:prSet>
      <dgm:spPr/>
      <dgm:t>
        <a:bodyPr/>
        <a:lstStyle/>
        <a:p>
          <a:endParaRPr lang="id-ID"/>
        </a:p>
      </dgm:t>
    </dgm:pt>
    <dgm:pt modelId="{7527776C-10C1-4F00-9167-E9D74CA0394C}" type="pres">
      <dgm:prSet presAssocID="{A6BBAB89-32D6-4143-9698-2E0342E75951}" presName="node" presStyleLbl="vennNode1" presStyleIdx="8" presStyleCnt="14">
        <dgm:presLayoutVars>
          <dgm:bulletEnabled val="1"/>
        </dgm:presLayoutVars>
      </dgm:prSet>
      <dgm:spPr/>
      <dgm:t>
        <a:bodyPr/>
        <a:lstStyle/>
        <a:p>
          <a:endParaRPr lang="id-ID"/>
        </a:p>
      </dgm:t>
    </dgm:pt>
    <dgm:pt modelId="{0335F883-7AAC-4EA3-B859-BF3B3AB6E7E9}" type="pres">
      <dgm:prSet presAssocID="{13CD1D4C-A4D2-4A60-BA88-0A59756EE81F}" presName="node" presStyleLbl="vennNode1" presStyleIdx="9" presStyleCnt="14">
        <dgm:presLayoutVars>
          <dgm:bulletEnabled val="1"/>
        </dgm:presLayoutVars>
      </dgm:prSet>
      <dgm:spPr/>
      <dgm:t>
        <a:bodyPr/>
        <a:lstStyle/>
        <a:p>
          <a:endParaRPr lang="id-ID"/>
        </a:p>
      </dgm:t>
    </dgm:pt>
    <dgm:pt modelId="{1C3ABB35-28AE-499E-B8E0-72E36F451DDB}" type="pres">
      <dgm:prSet presAssocID="{FC0D5D48-8B3A-455D-803B-B8BBED21536C}" presName="node" presStyleLbl="vennNode1" presStyleIdx="10" presStyleCnt="14">
        <dgm:presLayoutVars>
          <dgm:bulletEnabled val="1"/>
        </dgm:presLayoutVars>
      </dgm:prSet>
      <dgm:spPr/>
      <dgm:t>
        <a:bodyPr/>
        <a:lstStyle/>
        <a:p>
          <a:endParaRPr lang="id-ID"/>
        </a:p>
      </dgm:t>
    </dgm:pt>
    <dgm:pt modelId="{505F9C42-644E-4459-8C11-1399FE5CD02D}" type="pres">
      <dgm:prSet presAssocID="{49EC5B81-CFD5-4C9E-BEA3-FDA90CDF8DFF}" presName="node" presStyleLbl="vennNode1" presStyleIdx="11" presStyleCnt="14">
        <dgm:presLayoutVars>
          <dgm:bulletEnabled val="1"/>
        </dgm:presLayoutVars>
      </dgm:prSet>
      <dgm:spPr/>
      <dgm:t>
        <a:bodyPr/>
        <a:lstStyle/>
        <a:p>
          <a:endParaRPr lang="id-ID"/>
        </a:p>
      </dgm:t>
    </dgm:pt>
    <dgm:pt modelId="{75B6752C-0B97-407D-8B5F-DF9B32F32315}" type="pres">
      <dgm:prSet presAssocID="{FBC296CC-6F48-4B38-8F54-74CF0E860B8F}" presName="node" presStyleLbl="vennNode1" presStyleIdx="12" presStyleCnt="14">
        <dgm:presLayoutVars>
          <dgm:bulletEnabled val="1"/>
        </dgm:presLayoutVars>
      </dgm:prSet>
      <dgm:spPr/>
      <dgm:t>
        <a:bodyPr/>
        <a:lstStyle/>
        <a:p>
          <a:endParaRPr lang="id-ID"/>
        </a:p>
      </dgm:t>
    </dgm:pt>
    <dgm:pt modelId="{D8204F75-6E46-4C58-BF91-12D0AFF4CD2F}" type="pres">
      <dgm:prSet presAssocID="{3EC8F3D2-F147-4468-9502-8D851E777093}" presName="node" presStyleLbl="vennNode1" presStyleIdx="13" presStyleCnt="14">
        <dgm:presLayoutVars>
          <dgm:bulletEnabled val="1"/>
        </dgm:presLayoutVars>
      </dgm:prSet>
      <dgm:spPr/>
      <dgm:t>
        <a:bodyPr/>
        <a:lstStyle/>
        <a:p>
          <a:endParaRPr lang="id-ID"/>
        </a:p>
      </dgm:t>
    </dgm:pt>
  </dgm:ptLst>
  <dgm:cxnLst>
    <dgm:cxn modelId="{C608FBA2-B055-430B-B8DB-B6D18B5EF3F8}" type="presOf" srcId="{A6BBAB89-32D6-4143-9698-2E0342E75951}" destId="{7527776C-10C1-4F00-9167-E9D74CA0394C}" srcOrd="0" destOrd="0" presId="urn:microsoft.com/office/officeart/2005/8/layout/radial3"/>
    <dgm:cxn modelId="{0B6F312C-9E12-4919-A89B-5813FD12147A}" type="presOf" srcId="{209E420C-C366-47F7-9715-1BC9380201AD}" destId="{078209BD-A94F-4A3E-9F6D-9516DDBAC37F}" srcOrd="0" destOrd="0" presId="urn:microsoft.com/office/officeart/2005/8/layout/radial3"/>
    <dgm:cxn modelId="{C416CF31-8F16-471A-B4A4-27B74E81B01F}" type="presOf" srcId="{FC0D5D48-8B3A-455D-803B-B8BBED21536C}" destId="{1C3ABB35-28AE-499E-B8E0-72E36F451DDB}" srcOrd="0" destOrd="0" presId="urn:microsoft.com/office/officeart/2005/8/layout/radial3"/>
    <dgm:cxn modelId="{F75CF95A-7510-4DEC-9190-9913B297B03B}" type="presOf" srcId="{F4A81413-8B6D-4118-A0CE-4867A1CE0222}" destId="{46E1058F-F2AB-485E-B3F5-935AF5A221DD}" srcOrd="0" destOrd="0" presId="urn:microsoft.com/office/officeart/2005/8/layout/radial3"/>
    <dgm:cxn modelId="{9B73B447-4305-4585-AD0A-2253989335AB}" srcId="{823AC9C5-8105-48DF-AFA1-4DA9C1A2A48E}" destId="{FBC296CC-6F48-4B38-8F54-74CF0E860B8F}" srcOrd="11" destOrd="0" parTransId="{59581E9A-73C4-43D8-9815-A786C6FF3BD6}" sibTransId="{05B2CC24-702A-4BA3-B8EF-E31467DEA659}"/>
    <dgm:cxn modelId="{D8786754-BD8E-4D3F-B3C8-214FFC7F3741}" type="presOf" srcId="{FBC296CC-6F48-4B38-8F54-74CF0E860B8F}" destId="{75B6752C-0B97-407D-8B5F-DF9B32F32315}" srcOrd="0" destOrd="0" presId="urn:microsoft.com/office/officeart/2005/8/layout/radial3"/>
    <dgm:cxn modelId="{8DC77E76-5CB9-44ED-8D66-AC1D94706A5D}" srcId="{823AC9C5-8105-48DF-AFA1-4DA9C1A2A48E}" destId="{3BDAFFF5-6EBB-4859-AFF8-68F1CD8C6453}" srcOrd="4" destOrd="0" parTransId="{6201BDF6-C3AE-4261-8CE6-85AE4959AF9E}" sibTransId="{10A5D260-AC27-4BC2-9BED-1F686FC160B9}"/>
    <dgm:cxn modelId="{5DFAFF85-CF3A-4A04-B672-A827DF1C87D2}" type="presOf" srcId="{AC011B3E-B209-4712-95F8-EDDD7C6CCD86}" destId="{0F7C1AC3-712D-493E-BFA7-4DE54BBA9882}" srcOrd="0" destOrd="0" presId="urn:microsoft.com/office/officeart/2005/8/layout/radial3"/>
    <dgm:cxn modelId="{8154128B-9570-46E8-BB57-D9505C39F60F}" type="presOf" srcId="{73E27B25-EE34-454F-A2D8-47692373380D}" destId="{0B16C14D-A4BE-46D7-8108-C953EA59726F}" srcOrd="0" destOrd="0" presId="urn:microsoft.com/office/officeart/2005/8/layout/radial3"/>
    <dgm:cxn modelId="{8930A629-8705-4DD7-BE17-4FA858BBAF3D}" srcId="{5E32EDAB-9DA6-4FAE-A55F-4E7CCAA77E46}" destId="{823AC9C5-8105-48DF-AFA1-4DA9C1A2A48E}" srcOrd="0" destOrd="0" parTransId="{390C4384-91FE-4E66-A1F5-B4D5F98E56DA}" sibTransId="{637D2921-0D0A-44F8-B7AE-147940915FD8}"/>
    <dgm:cxn modelId="{B002DF5D-5EF3-4398-9ED0-EF0FF969FF1A}" type="presOf" srcId="{3BDAFFF5-6EBB-4859-AFF8-68F1CD8C6453}" destId="{4941CB85-5768-41B9-ACE5-BDF0228B857A}" srcOrd="0" destOrd="0" presId="urn:microsoft.com/office/officeart/2005/8/layout/radial3"/>
    <dgm:cxn modelId="{4EAD062A-EFAA-47CF-A40F-6A9EA3EE90CA}" type="presOf" srcId="{3EC8F3D2-F147-4468-9502-8D851E777093}" destId="{D8204F75-6E46-4C58-BF91-12D0AFF4CD2F}" srcOrd="0" destOrd="0" presId="urn:microsoft.com/office/officeart/2005/8/layout/radial3"/>
    <dgm:cxn modelId="{20611BEC-4A20-4ADD-9EB4-B22938CF4612}" srcId="{823AC9C5-8105-48DF-AFA1-4DA9C1A2A48E}" destId="{3EC8F3D2-F147-4468-9502-8D851E777093}" srcOrd="12" destOrd="0" parTransId="{EB1BCD19-21A3-4B32-AB5F-46448301010E}" sibTransId="{F46382F4-27AB-4701-AEC3-43339795C524}"/>
    <dgm:cxn modelId="{38D5C4D9-0809-4E8B-BBDE-3AA4A6856EC7}" type="presOf" srcId="{ECCD779A-15EA-4232-9367-A1526DF51E2F}" destId="{227AB7AB-C650-43DC-AD26-B4458BF5582A}" srcOrd="0" destOrd="0" presId="urn:microsoft.com/office/officeart/2005/8/layout/radial3"/>
    <dgm:cxn modelId="{C0A82389-F818-4878-82E1-EB8C2D35D980}" srcId="{823AC9C5-8105-48DF-AFA1-4DA9C1A2A48E}" destId="{FC0D5D48-8B3A-455D-803B-B8BBED21536C}" srcOrd="9" destOrd="0" parTransId="{6D038B84-7DE3-47BD-9BC2-56852AEA3B73}" sibTransId="{B6E6DC19-39E4-4100-B16F-4B576ECA8C72}"/>
    <dgm:cxn modelId="{72386305-B044-4265-830D-BC55902110EB}" type="presOf" srcId="{823AC9C5-8105-48DF-AFA1-4DA9C1A2A48E}" destId="{787690AE-49EA-4A32-9B7E-A6A384ED0D22}" srcOrd="0" destOrd="0" presId="urn:microsoft.com/office/officeart/2005/8/layout/radial3"/>
    <dgm:cxn modelId="{84B02A49-0C20-43DA-874F-43511BC84752}" srcId="{823AC9C5-8105-48DF-AFA1-4DA9C1A2A48E}" destId="{49EC5B81-CFD5-4C9E-BEA3-FDA90CDF8DFF}" srcOrd="10" destOrd="0" parTransId="{D7B90384-8FC1-4ACA-830A-35BC035FA646}" sibTransId="{81E7DBA8-7D2D-4F97-8292-7210C8FE09B0}"/>
    <dgm:cxn modelId="{953DA8BE-A71E-4A2E-B06D-917D83E9EAC6}" type="presOf" srcId="{5E32EDAB-9DA6-4FAE-A55F-4E7CCAA77E46}" destId="{D02092C3-EC8D-4608-98E4-3F88BDBAD1F4}" srcOrd="0" destOrd="0" presId="urn:microsoft.com/office/officeart/2005/8/layout/radial3"/>
    <dgm:cxn modelId="{3D605C8C-9E63-4671-9304-5D24A3E0EB81}" type="presOf" srcId="{49EC5B81-CFD5-4C9E-BEA3-FDA90CDF8DFF}" destId="{505F9C42-644E-4459-8C11-1399FE5CD02D}" srcOrd="0" destOrd="0" presId="urn:microsoft.com/office/officeart/2005/8/layout/radial3"/>
    <dgm:cxn modelId="{B84BAFD6-ACA9-41A2-BDFF-AE0627AF31AA}" srcId="{823AC9C5-8105-48DF-AFA1-4DA9C1A2A48E}" destId="{AC011B3E-B209-4712-95F8-EDDD7C6CCD86}" srcOrd="5" destOrd="0" parTransId="{FC547F80-1CCC-4BBE-9A28-AD2EBE7FDFBE}" sibTransId="{57EB7487-3108-42C3-BFEF-4C3B1B1D4555}"/>
    <dgm:cxn modelId="{C590B4E2-5B4D-4318-A281-842EC70BEBED}" srcId="{823AC9C5-8105-48DF-AFA1-4DA9C1A2A48E}" destId="{13CD1D4C-A4D2-4A60-BA88-0A59756EE81F}" srcOrd="8" destOrd="0" parTransId="{FED63CBD-1DA6-4DAF-B928-C7BACC8A108D}" sibTransId="{16525D17-A501-4F5A-BCA1-1798646DDF1E}"/>
    <dgm:cxn modelId="{0F6D36CE-1002-465E-AE2B-C8AA3C913EDF}" type="presOf" srcId="{9D2FBF9B-64B5-4E5C-AD00-74639ADC5306}" destId="{CE70A132-2E9D-4D31-9D5B-78E191AEEB06}" srcOrd="0" destOrd="0" presId="urn:microsoft.com/office/officeart/2005/8/layout/radial3"/>
    <dgm:cxn modelId="{02683D0A-FEBA-40D0-AABD-F0801BD8EAA3}" srcId="{823AC9C5-8105-48DF-AFA1-4DA9C1A2A48E}" destId="{ECCD779A-15EA-4232-9367-A1526DF51E2F}" srcOrd="6" destOrd="0" parTransId="{522123DB-5831-4953-94BA-0772F4E7202B}" sibTransId="{4DD9B38F-45CE-4542-9EB1-CF7CB0B068C5}"/>
    <dgm:cxn modelId="{199C261F-653D-4B1B-93CA-308A6235E4D4}" srcId="{823AC9C5-8105-48DF-AFA1-4DA9C1A2A48E}" destId="{F4A81413-8B6D-4118-A0CE-4867A1CE0222}" srcOrd="3" destOrd="0" parTransId="{FF927EA8-DDBB-4DF9-81BC-541B58EE55F3}" sibTransId="{7CC95829-E41A-4B45-8946-F7EF697DC16D}"/>
    <dgm:cxn modelId="{6271F4A8-69DC-4F74-BD26-9DD44B123801}" srcId="{823AC9C5-8105-48DF-AFA1-4DA9C1A2A48E}" destId="{73E27B25-EE34-454F-A2D8-47692373380D}" srcOrd="0" destOrd="0" parTransId="{24562CA3-8A1F-4F7D-8FDE-299F09758074}" sibTransId="{556FA75B-3AE2-4308-9D50-58F8A57FCB8A}"/>
    <dgm:cxn modelId="{383CCE36-9544-464C-B8F7-763DA311A781}" type="presOf" srcId="{13CD1D4C-A4D2-4A60-BA88-0A59756EE81F}" destId="{0335F883-7AAC-4EA3-B859-BF3B3AB6E7E9}" srcOrd="0" destOrd="0" presId="urn:microsoft.com/office/officeart/2005/8/layout/radial3"/>
    <dgm:cxn modelId="{57B063BA-7856-4544-BCA5-EE395367022D}" srcId="{823AC9C5-8105-48DF-AFA1-4DA9C1A2A48E}" destId="{209E420C-C366-47F7-9715-1BC9380201AD}" srcOrd="1" destOrd="0" parTransId="{E2317023-ABBF-4885-8769-0FA5E13FD54A}" sibTransId="{6EC0F242-D732-4D09-A19D-2C2E32F6DEE5}"/>
    <dgm:cxn modelId="{B219BE9A-E7AA-41E5-8DCC-DDAB06035003}" srcId="{823AC9C5-8105-48DF-AFA1-4DA9C1A2A48E}" destId="{A6BBAB89-32D6-4143-9698-2E0342E75951}" srcOrd="7" destOrd="0" parTransId="{AFF5F224-B495-441F-88A7-A2051C20CE33}" sibTransId="{26428939-9993-4865-8B56-763C76B4B1C5}"/>
    <dgm:cxn modelId="{5910E59F-4044-4723-BA40-117C8B76250A}" srcId="{823AC9C5-8105-48DF-AFA1-4DA9C1A2A48E}" destId="{9D2FBF9B-64B5-4E5C-AD00-74639ADC5306}" srcOrd="2" destOrd="0" parTransId="{D94446DC-061A-4FE6-80C8-D19084B9C533}" sibTransId="{F10DDE8F-63EC-400F-B75C-A258709E4750}"/>
    <dgm:cxn modelId="{00D610E9-478B-479B-8FC2-C6C39750A22A}" type="presParOf" srcId="{D02092C3-EC8D-4608-98E4-3F88BDBAD1F4}" destId="{384A291D-928B-43B2-B663-24F67D604105}" srcOrd="0" destOrd="0" presId="urn:microsoft.com/office/officeart/2005/8/layout/radial3"/>
    <dgm:cxn modelId="{39AD24C7-0237-4DDB-AEB2-F4EA60ED2EE6}" type="presParOf" srcId="{384A291D-928B-43B2-B663-24F67D604105}" destId="{787690AE-49EA-4A32-9B7E-A6A384ED0D22}" srcOrd="0" destOrd="0" presId="urn:microsoft.com/office/officeart/2005/8/layout/radial3"/>
    <dgm:cxn modelId="{6CEED3F4-D789-4708-BCE6-5275776323CC}" type="presParOf" srcId="{384A291D-928B-43B2-B663-24F67D604105}" destId="{0B16C14D-A4BE-46D7-8108-C953EA59726F}" srcOrd="1" destOrd="0" presId="urn:microsoft.com/office/officeart/2005/8/layout/radial3"/>
    <dgm:cxn modelId="{C78C10F6-BC94-4645-8302-B473E6AC2320}" type="presParOf" srcId="{384A291D-928B-43B2-B663-24F67D604105}" destId="{078209BD-A94F-4A3E-9F6D-9516DDBAC37F}" srcOrd="2" destOrd="0" presId="urn:microsoft.com/office/officeart/2005/8/layout/radial3"/>
    <dgm:cxn modelId="{1440781E-3F13-4938-9529-FD362C27D17E}" type="presParOf" srcId="{384A291D-928B-43B2-B663-24F67D604105}" destId="{CE70A132-2E9D-4D31-9D5B-78E191AEEB06}" srcOrd="3" destOrd="0" presId="urn:microsoft.com/office/officeart/2005/8/layout/radial3"/>
    <dgm:cxn modelId="{AB6F9559-02A0-439D-A124-6F95305ADF97}" type="presParOf" srcId="{384A291D-928B-43B2-B663-24F67D604105}" destId="{46E1058F-F2AB-485E-B3F5-935AF5A221DD}" srcOrd="4" destOrd="0" presId="urn:microsoft.com/office/officeart/2005/8/layout/radial3"/>
    <dgm:cxn modelId="{7CA2FAA5-C05C-4670-B642-C16C7DDEA673}" type="presParOf" srcId="{384A291D-928B-43B2-B663-24F67D604105}" destId="{4941CB85-5768-41B9-ACE5-BDF0228B857A}" srcOrd="5" destOrd="0" presId="urn:microsoft.com/office/officeart/2005/8/layout/radial3"/>
    <dgm:cxn modelId="{BC7C3BEF-B035-405C-9B72-E1FFEC2D9F99}" type="presParOf" srcId="{384A291D-928B-43B2-B663-24F67D604105}" destId="{0F7C1AC3-712D-493E-BFA7-4DE54BBA9882}" srcOrd="6" destOrd="0" presId="urn:microsoft.com/office/officeart/2005/8/layout/radial3"/>
    <dgm:cxn modelId="{B5C6A932-0A96-4673-80C9-AAEB8BF5D106}" type="presParOf" srcId="{384A291D-928B-43B2-B663-24F67D604105}" destId="{227AB7AB-C650-43DC-AD26-B4458BF5582A}" srcOrd="7" destOrd="0" presId="urn:microsoft.com/office/officeart/2005/8/layout/radial3"/>
    <dgm:cxn modelId="{A15543AE-37EF-4FA8-A14F-5F158C475CA5}" type="presParOf" srcId="{384A291D-928B-43B2-B663-24F67D604105}" destId="{7527776C-10C1-4F00-9167-E9D74CA0394C}" srcOrd="8" destOrd="0" presId="urn:microsoft.com/office/officeart/2005/8/layout/radial3"/>
    <dgm:cxn modelId="{A48031A2-E7BD-4B00-9333-DD068C8DC642}" type="presParOf" srcId="{384A291D-928B-43B2-B663-24F67D604105}" destId="{0335F883-7AAC-4EA3-B859-BF3B3AB6E7E9}" srcOrd="9" destOrd="0" presId="urn:microsoft.com/office/officeart/2005/8/layout/radial3"/>
    <dgm:cxn modelId="{CDB96EE8-D298-4947-BA0C-418561126681}" type="presParOf" srcId="{384A291D-928B-43B2-B663-24F67D604105}" destId="{1C3ABB35-28AE-499E-B8E0-72E36F451DDB}" srcOrd="10" destOrd="0" presId="urn:microsoft.com/office/officeart/2005/8/layout/radial3"/>
    <dgm:cxn modelId="{F8FFB477-91AC-438C-9471-411108056F95}" type="presParOf" srcId="{384A291D-928B-43B2-B663-24F67D604105}" destId="{505F9C42-644E-4459-8C11-1399FE5CD02D}" srcOrd="11" destOrd="0" presId="urn:microsoft.com/office/officeart/2005/8/layout/radial3"/>
    <dgm:cxn modelId="{ECF9CB5D-9ED8-42FF-ACEB-E3FB24054F40}" type="presParOf" srcId="{384A291D-928B-43B2-B663-24F67D604105}" destId="{75B6752C-0B97-407D-8B5F-DF9B32F32315}" srcOrd="12" destOrd="0" presId="urn:microsoft.com/office/officeart/2005/8/layout/radial3"/>
    <dgm:cxn modelId="{EDDDBB0D-8ADC-4D17-81D5-C20684AE7277}" type="presParOf" srcId="{384A291D-928B-43B2-B663-24F67D604105}" destId="{D8204F75-6E46-4C58-BF91-12D0AFF4CD2F}" srcOrd="13"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F72E1A1-C6E3-4731-BB49-880C48FEEEB7}" type="doc">
      <dgm:prSet loTypeId="urn:microsoft.com/office/officeart/2005/8/layout/bList2" loCatId="list" qsTypeId="urn:microsoft.com/office/officeart/2005/8/quickstyle/simple1" qsCatId="simple" csTypeId="urn:microsoft.com/office/officeart/2005/8/colors/accent1_2" csCatId="accent1" phldr="1"/>
      <dgm:spPr/>
    </dgm:pt>
    <dgm:pt modelId="{A2436135-9B15-4C3C-82DE-FB129B0EDB30}">
      <dgm:prSet phldrT="[Text]" custT="1"/>
      <dgm:spPr/>
      <dgm:t>
        <a:bodyPr/>
        <a:lstStyle/>
        <a:p>
          <a:r>
            <a:rPr lang="id-ID" sz="4400" smtClean="0"/>
            <a:t>Vitamin A</a:t>
          </a:r>
          <a:endParaRPr lang="id-ID" sz="4400"/>
        </a:p>
      </dgm:t>
    </dgm:pt>
    <dgm:pt modelId="{E569F349-77AF-4DA1-9886-D1381D4B0137}" type="parTrans" cxnId="{6CF6AF6E-C1B1-4883-BD45-1C94DE305074}">
      <dgm:prSet/>
      <dgm:spPr/>
      <dgm:t>
        <a:bodyPr/>
        <a:lstStyle/>
        <a:p>
          <a:endParaRPr lang="id-ID"/>
        </a:p>
      </dgm:t>
    </dgm:pt>
    <dgm:pt modelId="{9F4002D2-317B-405D-8358-BA0F44895F56}" type="sibTrans" cxnId="{6CF6AF6E-C1B1-4883-BD45-1C94DE305074}">
      <dgm:prSet/>
      <dgm:spPr/>
      <dgm:t>
        <a:bodyPr/>
        <a:lstStyle/>
        <a:p>
          <a:endParaRPr lang="id-ID"/>
        </a:p>
      </dgm:t>
    </dgm:pt>
    <dgm:pt modelId="{D4C85F36-E398-45B7-B660-7A1CE33C7D5A}">
      <dgm:prSet/>
      <dgm:spPr/>
      <dgm:t>
        <a:bodyPr/>
        <a:lstStyle/>
        <a:p>
          <a:r>
            <a:rPr lang="id-ID" smtClean="0"/>
            <a:t>Asupan harian memadai </a:t>
          </a:r>
          <a:r>
            <a:rPr lang="id-ID" smtClean="0">
              <a:sym typeface="Wingdings" pitchFamily="2" charset="2"/>
            </a:rPr>
            <a:t></a:t>
          </a:r>
          <a:r>
            <a:rPr lang="id-ID" smtClean="0"/>
            <a:t> suplementasi rutin (-)</a:t>
          </a:r>
        </a:p>
      </dgm:t>
    </dgm:pt>
    <dgm:pt modelId="{380A8FB5-C3A7-4698-A39A-7AB092B1A653}" type="parTrans" cxnId="{90281C18-99F0-4355-82A4-973A7913275D}">
      <dgm:prSet/>
      <dgm:spPr/>
      <dgm:t>
        <a:bodyPr/>
        <a:lstStyle/>
        <a:p>
          <a:endParaRPr lang="id-ID"/>
        </a:p>
      </dgm:t>
    </dgm:pt>
    <dgm:pt modelId="{28117B68-F2AC-4050-8DBF-FB9F976B7889}" type="sibTrans" cxnId="{90281C18-99F0-4355-82A4-973A7913275D}">
      <dgm:prSet/>
      <dgm:spPr/>
      <dgm:t>
        <a:bodyPr/>
        <a:lstStyle/>
        <a:p>
          <a:endParaRPr lang="id-ID"/>
        </a:p>
      </dgm:t>
    </dgm:pt>
    <dgm:pt modelId="{86ACB966-3057-473C-9013-2793C20D3027}">
      <dgm:prSet/>
      <dgm:spPr/>
      <dgm:t>
        <a:bodyPr/>
        <a:lstStyle/>
        <a:p>
          <a:r>
            <a:rPr lang="id-ID" smtClean="0"/>
            <a:t>Dosis tinggi (10.000- 50.000 IU/hari) </a:t>
          </a:r>
          <a:r>
            <a:rPr lang="id-ID" smtClean="0">
              <a:sym typeface="Wingdings" pitchFamily="2" charset="2"/>
            </a:rPr>
            <a:t></a:t>
          </a:r>
          <a:r>
            <a:rPr lang="id-ID" smtClean="0"/>
            <a:t> cacat lahir </a:t>
          </a:r>
          <a:br>
            <a:rPr lang="id-ID" smtClean="0"/>
          </a:br>
          <a:r>
            <a:rPr lang="id-ID" smtClean="0">
              <a:sym typeface="Wingdings" pitchFamily="2" charset="2"/>
            </a:rPr>
            <a:t></a:t>
          </a:r>
          <a:r>
            <a:rPr lang="id-ID" smtClean="0"/>
            <a:t> ec teratogenitas accutane</a:t>
          </a:r>
        </a:p>
      </dgm:t>
    </dgm:pt>
    <dgm:pt modelId="{FAD30BE7-0EDF-4A00-A9A7-509EFBA0999A}" type="parTrans" cxnId="{520B605F-BAFB-43A1-B3E0-F4596212B525}">
      <dgm:prSet/>
      <dgm:spPr/>
      <dgm:t>
        <a:bodyPr/>
        <a:lstStyle/>
        <a:p>
          <a:endParaRPr lang="id-ID"/>
        </a:p>
      </dgm:t>
    </dgm:pt>
    <dgm:pt modelId="{AADEED89-AA7E-4CBF-B2AF-78D114261FDB}" type="sibTrans" cxnId="{520B605F-BAFB-43A1-B3E0-F4596212B525}">
      <dgm:prSet/>
      <dgm:spPr/>
      <dgm:t>
        <a:bodyPr/>
        <a:lstStyle/>
        <a:p>
          <a:endParaRPr lang="id-ID"/>
        </a:p>
      </dgm:t>
    </dgm:pt>
    <dgm:pt modelId="{A299FA06-03D1-4EDA-9C77-5E875679F0A0}">
      <dgm:prSet/>
      <dgm:spPr/>
      <dgm:t>
        <a:bodyPr/>
        <a:lstStyle/>
        <a:p>
          <a:r>
            <a:rPr lang="id-ID" smtClean="0"/>
            <a:t>Beta karoten dalam buah dan sayuran </a:t>
          </a:r>
          <a:r>
            <a:rPr lang="id-ID" smtClean="0">
              <a:sym typeface="Wingdings" pitchFamily="2" charset="2"/>
            </a:rPr>
            <a:t></a:t>
          </a:r>
          <a:r>
            <a:rPr lang="id-ID" smtClean="0"/>
            <a:t> toksisitas (-)</a:t>
          </a:r>
        </a:p>
      </dgm:t>
    </dgm:pt>
    <dgm:pt modelId="{8C313D99-3458-4A04-9B2D-B847FE8F2EEB}" type="parTrans" cxnId="{66C9323A-A784-458F-8B39-E45D07763E8E}">
      <dgm:prSet/>
      <dgm:spPr/>
      <dgm:t>
        <a:bodyPr/>
        <a:lstStyle/>
        <a:p>
          <a:endParaRPr lang="id-ID"/>
        </a:p>
      </dgm:t>
    </dgm:pt>
    <dgm:pt modelId="{71429ACD-D6C2-40DA-B70C-0AFAAB58834D}" type="sibTrans" cxnId="{66C9323A-A784-458F-8B39-E45D07763E8E}">
      <dgm:prSet/>
      <dgm:spPr/>
      <dgm:t>
        <a:bodyPr/>
        <a:lstStyle/>
        <a:p>
          <a:endParaRPr lang="id-ID"/>
        </a:p>
      </dgm:t>
    </dgm:pt>
    <dgm:pt modelId="{91846C2F-9DFD-496D-9EC3-DF5DA7A4D7FC}" type="pres">
      <dgm:prSet presAssocID="{9F72E1A1-C6E3-4731-BB49-880C48FEEEB7}" presName="diagram" presStyleCnt="0">
        <dgm:presLayoutVars>
          <dgm:dir/>
          <dgm:animLvl val="lvl"/>
          <dgm:resizeHandles val="exact"/>
        </dgm:presLayoutVars>
      </dgm:prSet>
      <dgm:spPr/>
    </dgm:pt>
    <dgm:pt modelId="{1652826F-29C4-459C-BECF-DEF0A89C06CF}" type="pres">
      <dgm:prSet presAssocID="{A2436135-9B15-4C3C-82DE-FB129B0EDB30}" presName="compNode" presStyleCnt="0"/>
      <dgm:spPr/>
    </dgm:pt>
    <dgm:pt modelId="{E6F44F33-EEAF-4177-BF2E-D5A2FE496D1F}" type="pres">
      <dgm:prSet presAssocID="{A2436135-9B15-4C3C-82DE-FB129B0EDB30}" presName="childRect" presStyleLbl="bgAcc1" presStyleIdx="0" presStyleCnt="1">
        <dgm:presLayoutVars>
          <dgm:bulletEnabled val="1"/>
        </dgm:presLayoutVars>
      </dgm:prSet>
      <dgm:spPr/>
      <dgm:t>
        <a:bodyPr/>
        <a:lstStyle/>
        <a:p>
          <a:endParaRPr lang="id-ID"/>
        </a:p>
      </dgm:t>
    </dgm:pt>
    <dgm:pt modelId="{F47272AD-B0BD-4C32-9D5B-865B28EFCE70}" type="pres">
      <dgm:prSet presAssocID="{A2436135-9B15-4C3C-82DE-FB129B0EDB30}" presName="parentText" presStyleLbl="node1" presStyleIdx="0" presStyleCnt="0">
        <dgm:presLayoutVars>
          <dgm:chMax val="0"/>
          <dgm:bulletEnabled val="1"/>
        </dgm:presLayoutVars>
      </dgm:prSet>
      <dgm:spPr/>
      <dgm:t>
        <a:bodyPr/>
        <a:lstStyle/>
        <a:p>
          <a:endParaRPr lang="id-ID"/>
        </a:p>
      </dgm:t>
    </dgm:pt>
    <dgm:pt modelId="{CF2B3E22-11BD-49F4-9051-1929D3094F19}" type="pres">
      <dgm:prSet presAssocID="{A2436135-9B15-4C3C-82DE-FB129B0EDB30}" presName="parentRect" presStyleLbl="alignNode1" presStyleIdx="0" presStyleCnt="1"/>
      <dgm:spPr/>
      <dgm:t>
        <a:bodyPr/>
        <a:lstStyle/>
        <a:p>
          <a:endParaRPr lang="id-ID"/>
        </a:p>
      </dgm:t>
    </dgm:pt>
    <dgm:pt modelId="{01369EA7-2043-416A-89AF-6F63AEEC44E9}" type="pres">
      <dgm:prSet presAssocID="{A2436135-9B15-4C3C-82DE-FB129B0EDB30}" presName="adorn" presStyleLbl="fgAccFollowNode1" presStyleIdx="0" presStyleCnt="1"/>
      <dgm:spPr>
        <a:blipFill rotWithShape="1">
          <a:blip xmlns:r="http://schemas.openxmlformats.org/officeDocument/2006/relationships" r:embed="rId1"/>
          <a:stretch>
            <a:fillRect/>
          </a:stretch>
        </a:blipFill>
      </dgm:spPr>
    </dgm:pt>
  </dgm:ptLst>
  <dgm:cxnLst>
    <dgm:cxn modelId="{66C9323A-A784-458F-8B39-E45D07763E8E}" srcId="{A2436135-9B15-4C3C-82DE-FB129B0EDB30}" destId="{A299FA06-03D1-4EDA-9C77-5E875679F0A0}" srcOrd="2" destOrd="0" parTransId="{8C313D99-3458-4A04-9B2D-B847FE8F2EEB}" sibTransId="{71429ACD-D6C2-40DA-B70C-0AFAAB58834D}"/>
    <dgm:cxn modelId="{21C6402F-3CD0-420D-9E8A-976F8F41A547}" type="presOf" srcId="{A2436135-9B15-4C3C-82DE-FB129B0EDB30}" destId="{CF2B3E22-11BD-49F4-9051-1929D3094F19}" srcOrd="1" destOrd="0" presId="urn:microsoft.com/office/officeart/2005/8/layout/bList2"/>
    <dgm:cxn modelId="{FC492FF5-2071-4B98-9128-6E947B69B74B}" type="presOf" srcId="{9F72E1A1-C6E3-4731-BB49-880C48FEEEB7}" destId="{91846C2F-9DFD-496D-9EC3-DF5DA7A4D7FC}" srcOrd="0" destOrd="0" presId="urn:microsoft.com/office/officeart/2005/8/layout/bList2"/>
    <dgm:cxn modelId="{8640C631-959E-4BD7-9AD2-CCBCD3F9A01E}" type="presOf" srcId="{A2436135-9B15-4C3C-82DE-FB129B0EDB30}" destId="{F47272AD-B0BD-4C32-9D5B-865B28EFCE70}" srcOrd="0" destOrd="0" presId="urn:microsoft.com/office/officeart/2005/8/layout/bList2"/>
    <dgm:cxn modelId="{6CF6AF6E-C1B1-4883-BD45-1C94DE305074}" srcId="{9F72E1A1-C6E3-4731-BB49-880C48FEEEB7}" destId="{A2436135-9B15-4C3C-82DE-FB129B0EDB30}" srcOrd="0" destOrd="0" parTransId="{E569F349-77AF-4DA1-9886-D1381D4B0137}" sibTransId="{9F4002D2-317B-405D-8358-BA0F44895F56}"/>
    <dgm:cxn modelId="{5D3ED323-A79B-4246-AF64-320F66ACFDD9}" type="presOf" srcId="{86ACB966-3057-473C-9013-2793C20D3027}" destId="{E6F44F33-EEAF-4177-BF2E-D5A2FE496D1F}" srcOrd="0" destOrd="1" presId="urn:microsoft.com/office/officeart/2005/8/layout/bList2"/>
    <dgm:cxn modelId="{ADB0DA76-78FD-4E08-9BDF-F9641A765305}" type="presOf" srcId="{D4C85F36-E398-45B7-B660-7A1CE33C7D5A}" destId="{E6F44F33-EEAF-4177-BF2E-D5A2FE496D1F}" srcOrd="0" destOrd="0" presId="urn:microsoft.com/office/officeart/2005/8/layout/bList2"/>
    <dgm:cxn modelId="{520B605F-BAFB-43A1-B3E0-F4596212B525}" srcId="{A2436135-9B15-4C3C-82DE-FB129B0EDB30}" destId="{86ACB966-3057-473C-9013-2793C20D3027}" srcOrd="1" destOrd="0" parTransId="{FAD30BE7-0EDF-4A00-A9A7-509EFBA0999A}" sibTransId="{AADEED89-AA7E-4CBF-B2AF-78D114261FDB}"/>
    <dgm:cxn modelId="{90281C18-99F0-4355-82A4-973A7913275D}" srcId="{A2436135-9B15-4C3C-82DE-FB129B0EDB30}" destId="{D4C85F36-E398-45B7-B660-7A1CE33C7D5A}" srcOrd="0" destOrd="0" parTransId="{380A8FB5-C3A7-4698-A39A-7AB092B1A653}" sibTransId="{28117B68-F2AC-4050-8DBF-FB9F976B7889}"/>
    <dgm:cxn modelId="{4F1C4060-FAB1-49D5-950A-2CEC018F1AA5}" type="presOf" srcId="{A299FA06-03D1-4EDA-9C77-5E875679F0A0}" destId="{E6F44F33-EEAF-4177-BF2E-D5A2FE496D1F}" srcOrd="0" destOrd="2" presId="urn:microsoft.com/office/officeart/2005/8/layout/bList2"/>
    <dgm:cxn modelId="{6D7CA6B7-AB2A-423C-8C4E-F115645C254F}" type="presParOf" srcId="{91846C2F-9DFD-496D-9EC3-DF5DA7A4D7FC}" destId="{1652826F-29C4-459C-BECF-DEF0A89C06CF}" srcOrd="0" destOrd="0" presId="urn:microsoft.com/office/officeart/2005/8/layout/bList2"/>
    <dgm:cxn modelId="{09A6FAE7-6FA1-43F2-A98E-8E49BBCCDB1E}" type="presParOf" srcId="{1652826F-29C4-459C-BECF-DEF0A89C06CF}" destId="{E6F44F33-EEAF-4177-BF2E-D5A2FE496D1F}" srcOrd="0" destOrd="0" presId="urn:microsoft.com/office/officeart/2005/8/layout/bList2"/>
    <dgm:cxn modelId="{D4700C77-5334-48E1-8305-E08864E0F4E5}" type="presParOf" srcId="{1652826F-29C4-459C-BECF-DEF0A89C06CF}" destId="{F47272AD-B0BD-4C32-9D5B-865B28EFCE70}" srcOrd="1" destOrd="0" presId="urn:microsoft.com/office/officeart/2005/8/layout/bList2"/>
    <dgm:cxn modelId="{144FAA99-E228-4779-92FA-84233785198D}" type="presParOf" srcId="{1652826F-29C4-459C-BECF-DEF0A89C06CF}" destId="{CF2B3E22-11BD-49F4-9051-1929D3094F19}" srcOrd="2" destOrd="0" presId="urn:microsoft.com/office/officeart/2005/8/layout/bList2"/>
    <dgm:cxn modelId="{B44873E8-8C72-4B57-A36F-2647D36D9AA9}" type="presParOf" srcId="{1652826F-29C4-459C-BECF-DEF0A89C06CF}" destId="{01369EA7-2043-416A-89AF-6F63AEEC44E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F72E1A1-C6E3-4731-BB49-880C48FEEEB7}" type="doc">
      <dgm:prSet loTypeId="urn:microsoft.com/office/officeart/2005/8/layout/bList2" loCatId="list" qsTypeId="urn:microsoft.com/office/officeart/2005/8/quickstyle/simple1" qsCatId="simple" csTypeId="urn:microsoft.com/office/officeart/2005/8/colors/accent2_2" csCatId="accent2" phldr="1"/>
      <dgm:spPr/>
    </dgm:pt>
    <dgm:pt modelId="{A2436135-9B15-4C3C-82DE-FB129B0EDB30}">
      <dgm:prSet phldrT="[Text]" custT="1"/>
      <dgm:spPr/>
      <dgm:t>
        <a:bodyPr/>
        <a:lstStyle/>
        <a:p>
          <a:r>
            <a:rPr lang="id-ID" sz="4400" smtClean="0"/>
            <a:t>Vitamin B12</a:t>
          </a:r>
          <a:endParaRPr lang="id-ID" sz="4400"/>
        </a:p>
      </dgm:t>
    </dgm:pt>
    <dgm:pt modelId="{E569F349-77AF-4DA1-9886-D1381D4B0137}" type="parTrans" cxnId="{6CF6AF6E-C1B1-4883-BD45-1C94DE305074}">
      <dgm:prSet/>
      <dgm:spPr/>
      <dgm:t>
        <a:bodyPr/>
        <a:lstStyle/>
        <a:p>
          <a:endParaRPr lang="id-ID"/>
        </a:p>
      </dgm:t>
    </dgm:pt>
    <dgm:pt modelId="{9F4002D2-317B-405D-8358-BA0F44895F56}" type="sibTrans" cxnId="{6CF6AF6E-C1B1-4883-BD45-1C94DE305074}">
      <dgm:prSet/>
      <dgm:spPr/>
      <dgm:t>
        <a:bodyPr/>
        <a:lstStyle/>
        <a:p>
          <a:endParaRPr lang="id-ID"/>
        </a:p>
      </dgm:t>
    </dgm:pt>
    <dgm:pt modelId="{D4C85F36-E398-45B7-B660-7A1CE33C7D5A}">
      <dgm:prSet/>
      <dgm:spPr/>
      <dgm:t>
        <a:bodyPr/>
        <a:lstStyle/>
        <a:p>
          <a:r>
            <a:rPr lang="en-US" smtClean="0"/>
            <a:t>Kadar vit B12 dalam plasma ibu menurun secara bervariasi selama kehamilan normal </a:t>
          </a:r>
          <a:r>
            <a:rPr lang="en-US" smtClean="0">
              <a:sym typeface="Wingdings" pitchFamily="2" charset="2"/>
            </a:rPr>
            <a:t>penurunan transkobalamin plasma</a:t>
          </a:r>
          <a:r>
            <a:rPr lang="id-ID" smtClean="0">
              <a:sym typeface="Wingdings" pitchFamily="2" charset="2"/>
            </a:rPr>
            <a:t/>
          </a:r>
          <a:br>
            <a:rPr lang="id-ID" smtClean="0">
              <a:sym typeface="Wingdings" pitchFamily="2" charset="2"/>
            </a:rPr>
          </a:br>
          <a:r>
            <a:rPr lang="en-US" smtClean="0">
              <a:sym typeface="Wingdings" pitchFamily="2" charset="2"/>
            </a:rPr>
            <a:t>dapat dicegah dengan suplementasi</a:t>
          </a:r>
          <a:endParaRPr lang="id-ID" smtClean="0"/>
        </a:p>
      </dgm:t>
    </dgm:pt>
    <dgm:pt modelId="{380A8FB5-C3A7-4698-A39A-7AB092B1A653}" type="parTrans" cxnId="{90281C18-99F0-4355-82A4-973A7913275D}">
      <dgm:prSet/>
      <dgm:spPr/>
      <dgm:t>
        <a:bodyPr/>
        <a:lstStyle/>
        <a:p>
          <a:endParaRPr lang="id-ID"/>
        </a:p>
      </dgm:t>
    </dgm:pt>
    <dgm:pt modelId="{28117B68-F2AC-4050-8DBF-FB9F976B7889}" type="sibTrans" cxnId="{90281C18-99F0-4355-82A4-973A7913275D}">
      <dgm:prSet/>
      <dgm:spPr/>
      <dgm:t>
        <a:bodyPr/>
        <a:lstStyle/>
        <a:p>
          <a:endParaRPr lang="id-ID"/>
        </a:p>
      </dgm:t>
    </dgm:pt>
    <dgm:pt modelId="{968BFF8E-9EB7-4F7C-9751-FCEEA9B4E772}">
      <dgm:prSet/>
      <dgm:spPr/>
      <dgm:t>
        <a:bodyPr/>
        <a:lstStyle/>
        <a:p>
          <a:r>
            <a:rPr lang="en-US" smtClean="0">
              <a:sym typeface="Wingdings" pitchFamily="2" charset="2"/>
            </a:rPr>
            <a:t>Secara alami hanya dalam makanan hewani</a:t>
          </a:r>
          <a:endParaRPr lang="en-US">
            <a:sym typeface="Wingdings" pitchFamily="2" charset="2"/>
          </a:endParaRPr>
        </a:p>
      </dgm:t>
    </dgm:pt>
    <dgm:pt modelId="{7D5012EC-A605-4683-8FD9-8CDDD6AFA1AC}" type="parTrans" cxnId="{1DF4CB28-15D4-4EE2-8278-C74C2FD2295D}">
      <dgm:prSet/>
      <dgm:spPr/>
      <dgm:t>
        <a:bodyPr/>
        <a:lstStyle/>
        <a:p>
          <a:endParaRPr lang="id-ID"/>
        </a:p>
      </dgm:t>
    </dgm:pt>
    <dgm:pt modelId="{46881DBC-2CAC-4424-90C0-A4FE89B3FB28}" type="sibTrans" cxnId="{1DF4CB28-15D4-4EE2-8278-C74C2FD2295D}">
      <dgm:prSet/>
      <dgm:spPr/>
      <dgm:t>
        <a:bodyPr/>
        <a:lstStyle/>
        <a:p>
          <a:endParaRPr lang="id-ID"/>
        </a:p>
      </dgm:t>
    </dgm:pt>
    <dgm:pt modelId="{B90B5EC0-3EF3-4E57-BEE4-D5EF31F7E220}">
      <dgm:prSet/>
      <dgm:spPr/>
      <dgm:t>
        <a:bodyPr/>
        <a:lstStyle/>
        <a:p>
          <a:r>
            <a:rPr lang="en-US" smtClean="0">
              <a:sym typeface="Wingdings" pitchFamily="2" charset="2"/>
            </a:rPr>
            <a:t>Ibu vegetarian simpanan dan ASI mengandung vit B12 rendahdefisiensi vit B12 pada bayi</a:t>
          </a:r>
          <a:endParaRPr lang="en-US">
            <a:sym typeface="Wingdings" pitchFamily="2" charset="2"/>
          </a:endParaRPr>
        </a:p>
      </dgm:t>
    </dgm:pt>
    <dgm:pt modelId="{105ABEEF-6895-4A84-8F4D-F6944EE24A3B}" type="parTrans" cxnId="{4D7C1B5E-E9F8-44D1-B509-0E28FA49B8D2}">
      <dgm:prSet/>
      <dgm:spPr/>
      <dgm:t>
        <a:bodyPr/>
        <a:lstStyle/>
        <a:p>
          <a:endParaRPr lang="id-ID"/>
        </a:p>
      </dgm:t>
    </dgm:pt>
    <dgm:pt modelId="{DEACE848-801B-498A-9176-038B2A1C15C5}" type="sibTrans" cxnId="{4D7C1B5E-E9F8-44D1-B509-0E28FA49B8D2}">
      <dgm:prSet/>
      <dgm:spPr/>
      <dgm:t>
        <a:bodyPr/>
        <a:lstStyle/>
        <a:p>
          <a:endParaRPr lang="id-ID"/>
        </a:p>
      </dgm:t>
    </dgm:pt>
    <dgm:pt modelId="{91846C2F-9DFD-496D-9EC3-DF5DA7A4D7FC}" type="pres">
      <dgm:prSet presAssocID="{9F72E1A1-C6E3-4731-BB49-880C48FEEEB7}" presName="diagram" presStyleCnt="0">
        <dgm:presLayoutVars>
          <dgm:dir/>
          <dgm:animLvl val="lvl"/>
          <dgm:resizeHandles val="exact"/>
        </dgm:presLayoutVars>
      </dgm:prSet>
      <dgm:spPr/>
    </dgm:pt>
    <dgm:pt modelId="{1652826F-29C4-459C-BECF-DEF0A89C06CF}" type="pres">
      <dgm:prSet presAssocID="{A2436135-9B15-4C3C-82DE-FB129B0EDB30}" presName="compNode" presStyleCnt="0"/>
      <dgm:spPr/>
    </dgm:pt>
    <dgm:pt modelId="{E6F44F33-EEAF-4177-BF2E-D5A2FE496D1F}" type="pres">
      <dgm:prSet presAssocID="{A2436135-9B15-4C3C-82DE-FB129B0EDB30}" presName="childRect" presStyleLbl="bgAcc1" presStyleIdx="0" presStyleCnt="1">
        <dgm:presLayoutVars>
          <dgm:bulletEnabled val="1"/>
        </dgm:presLayoutVars>
      </dgm:prSet>
      <dgm:spPr/>
      <dgm:t>
        <a:bodyPr/>
        <a:lstStyle/>
        <a:p>
          <a:endParaRPr lang="id-ID"/>
        </a:p>
      </dgm:t>
    </dgm:pt>
    <dgm:pt modelId="{F47272AD-B0BD-4C32-9D5B-865B28EFCE70}" type="pres">
      <dgm:prSet presAssocID="{A2436135-9B15-4C3C-82DE-FB129B0EDB30}" presName="parentText" presStyleLbl="node1" presStyleIdx="0" presStyleCnt="0">
        <dgm:presLayoutVars>
          <dgm:chMax val="0"/>
          <dgm:bulletEnabled val="1"/>
        </dgm:presLayoutVars>
      </dgm:prSet>
      <dgm:spPr/>
      <dgm:t>
        <a:bodyPr/>
        <a:lstStyle/>
        <a:p>
          <a:endParaRPr lang="id-ID"/>
        </a:p>
      </dgm:t>
    </dgm:pt>
    <dgm:pt modelId="{CF2B3E22-11BD-49F4-9051-1929D3094F19}" type="pres">
      <dgm:prSet presAssocID="{A2436135-9B15-4C3C-82DE-FB129B0EDB30}" presName="parentRect" presStyleLbl="alignNode1" presStyleIdx="0" presStyleCnt="1"/>
      <dgm:spPr/>
      <dgm:t>
        <a:bodyPr/>
        <a:lstStyle/>
        <a:p>
          <a:endParaRPr lang="id-ID"/>
        </a:p>
      </dgm:t>
    </dgm:pt>
    <dgm:pt modelId="{01369EA7-2043-416A-89AF-6F63AEEC44E9}" type="pres">
      <dgm:prSet presAssocID="{A2436135-9B15-4C3C-82DE-FB129B0EDB30}" presName="adorn" presStyleLbl="fgAccFollowNode1" presStyleIdx="0" presStyleCnt="1"/>
      <dgm:spPr>
        <a:blipFill rotWithShape="1">
          <a:blip xmlns:r="http://schemas.openxmlformats.org/officeDocument/2006/relationships" r:embed="rId1"/>
          <a:stretch>
            <a:fillRect/>
          </a:stretch>
        </a:blipFill>
      </dgm:spPr>
    </dgm:pt>
  </dgm:ptLst>
  <dgm:cxnLst>
    <dgm:cxn modelId="{FDC1C8C0-77FD-420D-8875-8F792DD7CB8A}" type="presOf" srcId="{A2436135-9B15-4C3C-82DE-FB129B0EDB30}" destId="{F47272AD-B0BD-4C32-9D5B-865B28EFCE70}" srcOrd="0" destOrd="0" presId="urn:microsoft.com/office/officeart/2005/8/layout/bList2"/>
    <dgm:cxn modelId="{6CF6AF6E-C1B1-4883-BD45-1C94DE305074}" srcId="{9F72E1A1-C6E3-4731-BB49-880C48FEEEB7}" destId="{A2436135-9B15-4C3C-82DE-FB129B0EDB30}" srcOrd="0" destOrd="0" parTransId="{E569F349-77AF-4DA1-9886-D1381D4B0137}" sibTransId="{9F4002D2-317B-405D-8358-BA0F44895F56}"/>
    <dgm:cxn modelId="{5D4527BF-DB61-4F03-AA83-C6FA2B0311B8}" type="presOf" srcId="{B90B5EC0-3EF3-4E57-BEE4-D5EF31F7E220}" destId="{E6F44F33-EEAF-4177-BF2E-D5A2FE496D1F}" srcOrd="0" destOrd="2" presId="urn:microsoft.com/office/officeart/2005/8/layout/bList2"/>
    <dgm:cxn modelId="{4D7C1B5E-E9F8-44D1-B509-0E28FA49B8D2}" srcId="{A2436135-9B15-4C3C-82DE-FB129B0EDB30}" destId="{B90B5EC0-3EF3-4E57-BEE4-D5EF31F7E220}" srcOrd="2" destOrd="0" parTransId="{105ABEEF-6895-4A84-8F4D-F6944EE24A3B}" sibTransId="{DEACE848-801B-498A-9176-038B2A1C15C5}"/>
    <dgm:cxn modelId="{9AC4B06F-BE3E-4106-9663-46F404A043AA}" type="presOf" srcId="{9F72E1A1-C6E3-4731-BB49-880C48FEEEB7}" destId="{91846C2F-9DFD-496D-9EC3-DF5DA7A4D7FC}" srcOrd="0" destOrd="0" presId="urn:microsoft.com/office/officeart/2005/8/layout/bList2"/>
    <dgm:cxn modelId="{E97C6FB4-9F33-4CD7-B8C4-A35FD05F46E3}" type="presOf" srcId="{D4C85F36-E398-45B7-B660-7A1CE33C7D5A}" destId="{E6F44F33-EEAF-4177-BF2E-D5A2FE496D1F}" srcOrd="0" destOrd="0" presId="urn:microsoft.com/office/officeart/2005/8/layout/bList2"/>
    <dgm:cxn modelId="{1DF4CB28-15D4-4EE2-8278-C74C2FD2295D}" srcId="{A2436135-9B15-4C3C-82DE-FB129B0EDB30}" destId="{968BFF8E-9EB7-4F7C-9751-FCEEA9B4E772}" srcOrd="1" destOrd="0" parTransId="{7D5012EC-A605-4683-8FD9-8CDDD6AFA1AC}" sibTransId="{46881DBC-2CAC-4424-90C0-A4FE89B3FB28}"/>
    <dgm:cxn modelId="{90281C18-99F0-4355-82A4-973A7913275D}" srcId="{A2436135-9B15-4C3C-82DE-FB129B0EDB30}" destId="{D4C85F36-E398-45B7-B660-7A1CE33C7D5A}" srcOrd="0" destOrd="0" parTransId="{380A8FB5-C3A7-4698-A39A-7AB092B1A653}" sibTransId="{28117B68-F2AC-4050-8DBF-FB9F976B7889}"/>
    <dgm:cxn modelId="{8A9B3973-2782-4B9B-93C5-14F2DC9BFD40}" type="presOf" srcId="{968BFF8E-9EB7-4F7C-9751-FCEEA9B4E772}" destId="{E6F44F33-EEAF-4177-BF2E-D5A2FE496D1F}" srcOrd="0" destOrd="1" presId="urn:microsoft.com/office/officeart/2005/8/layout/bList2"/>
    <dgm:cxn modelId="{84832561-855A-4E8C-9D1C-B0F78D84DA6D}" type="presOf" srcId="{A2436135-9B15-4C3C-82DE-FB129B0EDB30}" destId="{CF2B3E22-11BD-49F4-9051-1929D3094F19}" srcOrd="1" destOrd="0" presId="urn:microsoft.com/office/officeart/2005/8/layout/bList2"/>
    <dgm:cxn modelId="{82A7E0A4-6AFA-4762-AEE5-98A67C0B90D1}" type="presParOf" srcId="{91846C2F-9DFD-496D-9EC3-DF5DA7A4D7FC}" destId="{1652826F-29C4-459C-BECF-DEF0A89C06CF}" srcOrd="0" destOrd="0" presId="urn:microsoft.com/office/officeart/2005/8/layout/bList2"/>
    <dgm:cxn modelId="{247D7633-DAB1-4771-B008-8B216327EA4C}" type="presParOf" srcId="{1652826F-29C4-459C-BECF-DEF0A89C06CF}" destId="{E6F44F33-EEAF-4177-BF2E-D5A2FE496D1F}" srcOrd="0" destOrd="0" presId="urn:microsoft.com/office/officeart/2005/8/layout/bList2"/>
    <dgm:cxn modelId="{90966E09-4386-4DAD-8E4B-BFC683653163}" type="presParOf" srcId="{1652826F-29C4-459C-BECF-DEF0A89C06CF}" destId="{F47272AD-B0BD-4C32-9D5B-865B28EFCE70}" srcOrd="1" destOrd="0" presId="urn:microsoft.com/office/officeart/2005/8/layout/bList2"/>
    <dgm:cxn modelId="{C37D4CAF-B270-4C8A-8B0E-CF776D77B4B9}" type="presParOf" srcId="{1652826F-29C4-459C-BECF-DEF0A89C06CF}" destId="{CF2B3E22-11BD-49F4-9051-1929D3094F19}" srcOrd="2" destOrd="0" presId="urn:microsoft.com/office/officeart/2005/8/layout/bList2"/>
    <dgm:cxn modelId="{69B65417-F522-4BFD-A21E-401F0452718F}" type="presParOf" srcId="{1652826F-29C4-459C-BECF-DEF0A89C06CF}" destId="{01369EA7-2043-416A-89AF-6F63AEEC44E9}" srcOrd="3" destOrd="0" presId="urn:microsoft.com/office/officeart/2005/8/layout/b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B08B55-1F9F-45F7-855D-A858DF968751}">
      <dsp:nvSpPr>
        <dsp:cNvPr id="0" name=""/>
        <dsp:cNvSpPr/>
      </dsp:nvSpPr>
      <dsp:spPr>
        <a:xfrm>
          <a:off x="3112472" y="1867"/>
          <a:ext cx="4550985" cy="205833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id-ID" sz="5700" kern="1200" smtClean="0"/>
            <a:t>Ibu sehat</a:t>
          </a:r>
          <a:endParaRPr lang="id-ID" sz="5700" kern="1200"/>
        </a:p>
      </dsp:txBody>
      <dsp:txXfrm>
        <a:off x="3112472" y="1867"/>
        <a:ext cx="4550985" cy="2058338"/>
      </dsp:txXfrm>
    </dsp:sp>
    <dsp:sp modelId="{7FB48EFF-6BC2-4A6F-905D-BB38F1243C15}">
      <dsp:nvSpPr>
        <dsp:cNvPr id="0" name=""/>
        <dsp:cNvSpPr/>
      </dsp:nvSpPr>
      <dsp:spPr>
        <a:xfrm>
          <a:off x="870942" y="1867"/>
          <a:ext cx="2037754" cy="2058338"/>
        </a:xfrm>
        <a:prstGeom prst="rect">
          <a:avLst/>
        </a:prstGeom>
        <a:blipFill rotWithShape="1">
          <a:blip xmlns:r="http://schemas.openxmlformats.org/officeDocument/2006/relationships" r:embed="rId1" cstate="email">
            <a:extLst>
              <a:ext uri="{28A0092B-C50C-407E-A947-70E740481C1C}">
                <a14:useLocalDpi xmlns:a14="http://schemas.microsoft.com/office/drawing/2010/main"/>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7AAC60A-AC58-49DD-A64D-D40A1DE897BD}">
      <dsp:nvSpPr>
        <dsp:cNvPr id="0" name=""/>
        <dsp:cNvSpPr/>
      </dsp:nvSpPr>
      <dsp:spPr>
        <a:xfrm>
          <a:off x="870942" y="2399830"/>
          <a:ext cx="4550985" cy="2058338"/>
        </a:xfrm>
        <a:prstGeom prst="rect">
          <a:avLst/>
        </a:prstGeom>
        <a:solidFill>
          <a:schemeClr val="accent3">
            <a:hueOff val="7679183"/>
            <a:satOff val="-35294"/>
            <a:lumOff val="82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id-ID" sz="5700" kern="1200" smtClean="0"/>
            <a:t>Kehamilan sehat</a:t>
          </a:r>
          <a:endParaRPr lang="id-ID" sz="5700" kern="1200"/>
        </a:p>
      </dsp:txBody>
      <dsp:txXfrm>
        <a:off x="870942" y="2399830"/>
        <a:ext cx="4550985" cy="2058338"/>
      </dsp:txXfrm>
    </dsp:sp>
    <dsp:sp modelId="{484D9240-D7B0-4185-B626-3C1950ABCFC2}">
      <dsp:nvSpPr>
        <dsp:cNvPr id="0" name=""/>
        <dsp:cNvSpPr/>
      </dsp:nvSpPr>
      <dsp:spPr>
        <a:xfrm>
          <a:off x="5625703" y="2399830"/>
          <a:ext cx="2037754" cy="2058338"/>
        </a:xfrm>
        <a:prstGeom prst="rect">
          <a:avLst/>
        </a:prstGeom>
        <a:blipFill rotWithShape="1">
          <a:blip xmlns:r="http://schemas.openxmlformats.org/officeDocument/2006/relationships" r:embed="rId2" cstate="email">
            <a:extLst>
              <a:ext uri="{28A0092B-C50C-407E-A947-70E740481C1C}">
                <a14:useLocalDpi xmlns:a14="http://schemas.microsoft.com/office/drawing/2010/main"/>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F19EE0-6CDE-4F7A-9F12-D30EBEC08CF1}">
      <dsp:nvSpPr>
        <dsp:cNvPr id="0" name=""/>
        <dsp:cNvSpPr/>
      </dsp:nvSpPr>
      <dsp:spPr>
        <a:xfrm>
          <a:off x="3112472" y="4797794"/>
          <a:ext cx="4550985" cy="2058338"/>
        </a:xfrm>
        <a:prstGeom prst="rect">
          <a:avLst/>
        </a:prstGeom>
        <a:solidFill>
          <a:schemeClr val="accent3">
            <a:hueOff val="15358367"/>
            <a:satOff val="-70588"/>
            <a:lumOff val="1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id-ID" sz="5700" kern="1200" smtClean="0"/>
            <a:t>Bayi sehat</a:t>
          </a:r>
          <a:endParaRPr lang="id-ID" sz="5700" kern="1200"/>
        </a:p>
      </dsp:txBody>
      <dsp:txXfrm>
        <a:off x="3112472" y="4797794"/>
        <a:ext cx="4550985" cy="2058338"/>
      </dsp:txXfrm>
    </dsp:sp>
    <dsp:sp modelId="{AEF75AD7-4A7E-4008-B7EC-4113BA47F738}">
      <dsp:nvSpPr>
        <dsp:cNvPr id="0" name=""/>
        <dsp:cNvSpPr/>
      </dsp:nvSpPr>
      <dsp:spPr>
        <a:xfrm>
          <a:off x="870942" y="4797794"/>
          <a:ext cx="2037754" cy="2058338"/>
        </a:xfrm>
        <a:prstGeom prst="rect">
          <a:avLst/>
        </a:prstGeom>
        <a:blipFill rotWithShape="1">
          <a:blip xmlns:r="http://schemas.openxmlformats.org/officeDocument/2006/relationships" r:embed="rId3" cstate="email">
            <a:extLst>
              <a:ext uri="{28A0092B-C50C-407E-A947-70E740481C1C}">
                <a14:useLocalDpi xmlns:a14="http://schemas.microsoft.com/office/drawing/2010/main"/>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4B64A8-22A2-49F4-BDB8-BD38589D0090}">
      <dsp:nvSpPr>
        <dsp:cNvPr id="0" name=""/>
        <dsp:cNvSpPr/>
      </dsp:nvSpPr>
      <dsp:spPr>
        <a:xfrm>
          <a:off x="0" y="502462"/>
          <a:ext cx="8229600" cy="16443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604012" rIns="638708" bIns="206248" numCol="1" spcCol="1270" anchor="t" anchorCtr="0">
          <a:noAutofit/>
        </a:bodyPr>
        <a:lstStyle/>
        <a:p>
          <a:pPr marL="285750" lvl="1" indent="-285750" algn="l" defTabSz="1289050">
            <a:lnSpc>
              <a:spcPct val="90000"/>
            </a:lnSpc>
            <a:spcBef>
              <a:spcPct val="0"/>
            </a:spcBef>
            <a:spcAft>
              <a:spcPct val="15000"/>
            </a:spcAft>
            <a:buChar char="••"/>
          </a:pPr>
          <a:r>
            <a:rPr lang="id-ID" sz="2900" kern="1200" smtClean="0"/>
            <a:t>parameter </a:t>
          </a:r>
          <a:r>
            <a:rPr lang="en-US" sz="2900" kern="1200" smtClean="0"/>
            <a:t>:  </a:t>
          </a:r>
          <a:r>
            <a:rPr lang="id-ID" sz="2900" kern="1200" smtClean="0"/>
            <a:t/>
          </a:r>
          <a:br>
            <a:rPr lang="id-ID" sz="2900" kern="1200" smtClean="0"/>
          </a:br>
          <a:r>
            <a:rPr lang="en-US" sz="2900" kern="1200" smtClean="0"/>
            <a:t>pertambahan berat badan optimal </a:t>
          </a:r>
        </a:p>
      </dsp:txBody>
      <dsp:txXfrm>
        <a:off x="0" y="502462"/>
        <a:ext cx="8229600" cy="1644300"/>
      </dsp:txXfrm>
    </dsp:sp>
    <dsp:sp modelId="{81395FA6-35B8-4982-8AE8-D851595B2770}">
      <dsp:nvSpPr>
        <dsp:cNvPr id="0" name=""/>
        <dsp:cNvSpPr/>
      </dsp:nvSpPr>
      <dsp:spPr>
        <a:xfrm>
          <a:off x="411480" y="74422"/>
          <a:ext cx="5760720" cy="8560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89050">
            <a:lnSpc>
              <a:spcPct val="90000"/>
            </a:lnSpc>
            <a:spcBef>
              <a:spcPct val="0"/>
            </a:spcBef>
            <a:spcAft>
              <a:spcPct val="35000"/>
            </a:spcAft>
          </a:pPr>
          <a:r>
            <a:rPr lang="en-US" sz="2900" kern="1200" smtClean="0"/>
            <a:t>Intake energi</a:t>
          </a:r>
          <a:endParaRPr lang="id-ID" sz="2900" kern="1200"/>
        </a:p>
      </dsp:txBody>
      <dsp:txXfrm>
        <a:off x="453270" y="116212"/>
        <a:ext cx="5677140" cy="772500"/>
      </dsp:txXfrm>
    </dsp:sp>
    <dsp:sp modelId="{EB4D09B5-C7CF-4423-B07A-8D15FD6630DB}">
      <dsp:nvSpPr>
        <dsp:cNvPr id="0" name=""/>
        <dsp:cNvSpPr/>
      </dsp:nvSpPr>
      <dsp:spPr>
        <a:xfrm>
          <a:off x="0" y="2731402"/>
          <a:ext cx="8229600" cy="1689975"/>
        </a:xfrm>
        <a:prstGeom prst="rect">
          <a:avLst/>
        </a:prstGeom>
        <a:solidFill>
          <a:schemeClr val="lt1">
            <a:alpha val="90000"/>
            <a:hueOff val="0"/>
            <a:satOff val="0"/>
            <a:lumOff val="0"/>
            <a:alphaOff val="0"/>
          </a:schemeClr>
        </a:solidFill>
        <a:ln w="25400" cap="flat" cmpd="sng" algn="ctr">
          <a:solidFill>
            <a:schemeClr val="accent5">
              <a:hueOff val="864919"/>
              <a:satOff val="-43640"/>
              <a:lumOff val="-313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38708" tIns="604012" rIns="638708" bIns="206248" numCol="1" spcCol="1270" anchor="t" anchorCtr="0">
          <a:noAutofit/>
        </a:bodyPr>
        <a:lstStyle/>
        <a:p>
          <a:pPr marL="285750" lvl="1" indent="-285750" algn="l" defTabSz="1289050">
            <a:lnSpc>
              <a:spcPct val="90000"/>
            </a:lnSpc>
            <a:spcBef>
              <a:spcPct val="0"/>
            </a:spcBef>
            <a:spcAft>
              <a:spcPct val="15000"/>
            </a:spcAft>
            <a:buChar char="••"/>
          </a:pPr>
          <a:r>
            <a:rPr lang="en-US" sz="2900" kern="1200" smtClean="0"/>
            <a:t>Jumlah protein, vitamin dan mineral</a:t>
          </a:r>
          <a:endParaRPr lang="id-ID" sz="2900" kern="1200" smtClean="0"/>
        </a:p>
        <a:p>
          <a:pPr marL="285750" lvl="1" indent="-285750" algn="l" defTabSz="1289050">
            <a:lnSpc>
              <a:spcPct val="90000"/>
            </a:lnSpc>
            <a:spcBef>
              <a:spcPct val="0"/>
            </a:spcBef>
            <a:spcAft>
              <a:spcPct val="15000"/>
            </a:spcAft>
            <a:buChar char="••"/>
          </a:pPr>
          <a:r>
            <a:rPr lang="en-US" sz="2900" kern="1200" smtClean="0"/>
            <a:t>Makan berbagai variasi makanan sehat</a:t>
          </a:r>
        </a:p>
      </dsp:txBody>
      <dsp:txXfrm>
        <a:off x="0" y="2731402"/>
        <a:ext cx="8229600" cy="1689975"/>
      </dsp:txXfrm>
    </dsp:sp>
    <dsp:sp modelId="{48A01601-72CA-4AA9-B8BA-712490BDACAB}">
      <dsp:nvSpPr>
        <dsp:cNvPr id="0" name=""/>
        <dsp:cNvSpPr/>
      </dsp:nvSpPr>
      <dsp:spPr>
        <a:xfrm>
          <a:off x="411480" y="2303362"/>
          <a:ext cx="5760720" cy="856080"/>
        </a:xfrm>
        <a:prstGeom prst="roundRect">
          <a:avLst/>
        </a:prstGeom>
        <a:solidFill>
          <a:schemeClr val="accent5">
            <a:hueOff val="864919"/>
            <a:satOff val="-43640"/>
            <a:lumOff val="-31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289050">
            <a:lnSpc>
              <a:spcPct val="90000"/>
            </a:lnSpc>
            <a:spcBef>
              <a:spcPct val="0"/>
            </a:spcBef>
            <a:spcAft>
              <a:spcPct val="35000"/>
            </a:spcAft>
          </a:pPr>
          <a:r>
            <a:rPr lang="en-US" sz="2900" kern="1200" smtClean="0"/>
            <a:t>Densitas nutrien</a:t>
          </a:r>
          <a:endParaRPr lang="id-ID" sz="2900" kern="1200" smtClean="0"/>
        </a:p>
      </dsp:txBody>
      <dsp:txXfrm>
        <a:off x="453270" y="2345152"/>
        <a:ext cx="5677140" cy="7725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6E184D-248B-4551-B66C-BFBACD44AE0A}">
      <dsp:nvSpPr>
        <dsp:cNvPr id="0" name=""/>
        <dsp:cNvSpPr/>
      </dsp:nvSpPr>
      <dsp:spPr>
        <a:xfrm rot="5400000">
          <a:off x="4215288" y="-1429762"/>
          <a:ext cx="1414462" cy="4632960"/>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228600" lvl="1" indent="-228600" algn="l" defTabSz="1066800">
            <a:lnSpc>
              <a:spcPct val="90000"/>
            </a:lnSpc>
            <a:spcBef>
              <a:spcPct val="0"/>
            </a:spcBef>
            <a:spcAft>
              <a:spcPct val="15000"/>
            </a:spcAft>
            <a:buChar char="••"/>
          </a:pPr>
          <a:r>
            <a:rPr lang="id-ID" sz="2400" kern="1200" smtClean="0"/>
            <a:t>Hari 1-14</a:t>
          </a:r>
          <a:endParaRPr lang="en-US" sz="2400" kern="1200"/>
        </a:p>
        <a:p>
          <a:pPr marL="228600" lvl="1" indent="-228600" algn="l" defTabSz="1066800">
            <a:lnSpc>
              <a:spcPct val="90000"/>
            </a:lnSpc>
            <a:spcBef>
              <a:spcPct val="0"/>
            </a:spcBef>
            <a:spcAft>
              <a:spcPct val="15000"/>
            </a:spcAft>
            <a:buChar char="••"/>
          </a:pPr>
          <a:r>
            <a:rPr lang="id-ID" sz="2400" i="0" kern="1200" smtClean="0"/>
            <a:t>Implantasi</a:t>
          </a:r>
          <a:endParaRPr lang="en-US" sz="2400" i="0" kern="1200"/>
        </a:p>
        <a:p>
          <a:pPr marL="228600" lvl="1" indent="-228600" algn="l" defTabSz="1066800">
            <a:lnSpc>
              <a:spcPct val="90000"/>
            </a:lnSpc>
            <a:spcBef>
              <a:spcPct val="0"/>
            </a:spcBef>
            <a:spcAft>
              <a:spcPct val="15000"/>
            </a:spcAft>
            <a:buChar char="••"/>
          </a:pPr>
          <a:r>
            <a:rPr lang="id-ID" sz="2400" kern="1200" smtClean="0"/>
            <a:t>Keguguran </a:t>
          </a:r>
          <a:r>
            <a:rPr lang="en-US" sz="2400" kern="1200" smtClean="0"/>
            <a:t>: 15% to 50%</a:t>
          </a:r>
          <a:endParaRPr lang="en-US" sz="2400" kern="1200"/>
        </a:p>
      </dsp:txBody>
      <dsp:txXfrm rot="-5400000">
        <a:off x="2606039" y="248535"/>
        <a:ext cx="4563912" cy="1276366"/>
      </dsp:txXfrm>
    </dsp:sp>
    <dsp:sp modelId="{A5C36DE3-6734-4F39-A3B2-595CBD9A1EF9}">
      <dsp:nvSpPr>
        <dsp:cNvPr id="0" name=""/>
        <dsp:cNvSpPr/>
      </dsp:nvSpPr>
      <dsp:spPr>
        <a:xfrm>
          <a:off x="0" y="2678"/>
          <a:ext cx="2606040" cy="176807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US" sz="3800" i="1" kern="1200" smtClean="0"/>
            <a:t>Germinal period</a:t>
          </a:r>
          <a:endParaRPr lang="id-ID" sz="3800" kern="1200"/>
        </a:p>
      </dsp:txBody>
      <dsp:txXfrm>
        <a:off x="86310" y="88988"/>
        <a:ext cx="2433420" cy="1595458"/>
      </dsp:txXfrm>
    </dsp:sp>
    <dsp:sp modelId="{706DE084-F676-4B47-8C8E-E07B071CBBC3}">
      <dsp:nvSpPr>
        <dsp:cNvPr id="0" name=""/>
        <dsp:cNvSpPr/>
      </dsp:nvSpPr>
      <dsp:spPr>
        <a:xfrm rot="5400000">
          <a:off x="4215288" y="426719"/>
          <a:ext cx="1414462" cy="463296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0" tIns="95250" rIns="190500" bIns="95250" numCol="1" spcCol="1270" anchor="ctr" anchorCtr="0">
          <a:noAutofit/>
        </a:bodyPr>
        <a:lstStyle/>
        <a:p>
          <a:pPr marL="228600" lvl="1" indent="-228600" algn="l" defTabSz="1066800">
            <a:lnSpc>
              <a:spcPct val="90000"/>
            </a:lnSpc>
            <a:spcBef>
              <a:spcPct val="0"/>
            </a:spcBef>
            <a:spcAft>
              <a:spcPct val="15000"/>
            </a:spcAft>
            <a:buChar char="••"/>
          </a:pPr>
          <a:r>
            <a:rPr lang="id-ID" sz="2400" kern="1200" smtClean="0"/>
            <a:t>Minggu ke-3 sd 8</a:t>
          </a:r>
          <a:endParaRPr lang="en-US" sz="2400" kern="1200"/>
        </a:p>
        <a:p>
          <a:pPr marL="228600" lvl="1" indent="-228600" algn="l" defTabSz="1066800">
            <a:lnSpc>
              <a:spcPct val="90000"/>
            </a:lnSpc>
            <a:spcBef>
              <a:spcPct val="0"/>
            </a:spcBef>
            <a:spcAft>
              <a:spcPct val="15000"/>
            </a:spcAft>
            <a:buChar char="••"/>
          </a:pPr>
          <a:r>
            <a:rPr lang="en-US" sz="2400" i="0" kern="1200" smtClean="0"/>
            <a:t>Organogenesis</a:t>
          </a:r>
          <a:endParaRPr lang="en-US" sz="2400" kern="1200"/>
        </a:p>
      </dsp:txBody>
      <dsp:txXfrm rot="-5400000">
        <a:off x="2606039" y="2105016"/>
        <a:ext cx="4563912" cy="1276366"/>
      </dsp:txXfrm>
    </dsp:sp>
    <dsp:sp modelId="{9EF3AE1D-D171-4083-98CB-FDF0D143D6B9}">
      <dsp:nvSpPr>
        <dsp:cNvPr id="0" name=""/>
        <dsp:cNvSpPr/>
      </dsp:nvSpPr>
      <dsp:spPr>
        <a:xfrm>
          <a:off x="0" y="1859160"/>
          <a:ext cx="2606040" cy="176807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US" sz="3800" i="1" kern="1200" smtClean="0"/>
            <a:t>Embryonic period</a:t>
          </a:r>
          <a:endParaRPr lang="en-US" sz="3800" kern="1200"/>
        </a:p>
      </dsp:txBody>
      <dsp:txXfrm>
        <a:off x="86310" y="1945470"/>
        <a:ext cx="2433420" cy="1595458"/>
      </dsp:txXfrm>
    </dsp:sp>
    <dsp:sp modelId="{B8FEAB88-D629-4E8A-9B99-E3BE852739A2}">
      <dsp:nvSpPr>
        <dsp:cNvPr id="0" name=""/>
        <dsp:cNvSpPr/>
      </dsp:nvSpPr>
      <dsp:spPr>
        <a:xfrm rot="5400000">
          <a:off x="4215288" y="2283202"/>
          <a:ext cx="1414462" cy="4632960"/>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id-ID" sz="2500" kern="1200" smtClean="0"/>
            <a:t>Minggu ke-9 sd lahir</a:t>
          </a:r>
          <a:endParaRPr lang="en-US" sz="2500" i="1" kern="1200"/>
        </a:p>
        <a:p>
          <a:pPr marL="228600" lvl="1" indent="-228600" algn="l" defTabSz="1111250">
            <a:lnSpc>
              <a:spcPct val="90000"/>
            </a:lnSpc>
            <a:spcBef>
              <a:spcPct val="0"/>
            </a:spcBef>
            <a:spcAft>
              <a:spcPct val="15000"/>
            </a:spcAft>
            <a:buChar char="••"/>
          </a:pPr>
          <a:r>
            <a:rPr lang="id-ID" sz="2500" i="0" kern="1200" smtClean="0"/>
            <a:t>Proliferasi</a:t>
          </a:r>
          <a:endParaRPr lang="en-US" sz="2500" i="1" kern="1200"/>
        </a:p>
        <a:p>
          <a:pPr marL="228600" lvl="1" indent="-228600" algn="l" defTabSz="1111250">
            <a:lnSpc>
              <a:spcPct val="90000"/>
            </a:lnSpc>
            <a:spcBef>
              <a:spcPct val="0"/>
            </a:spcBef>
            <a:spcAft>
              <a:spcPct val="15000"/>
            </a:spcAft>
            <a:buChar char="••"/>
          </a:pPr>
          <a:r>
            <a:rPr lang="id-ID" sz="2500" kern="1200" smtClean="0"/>
            <a:t>Diferensiasi </a:t>
          </a:r>
          <a:r>
            <a:rPr lang="en-US" sz="2500" kern="1200" smtClean="0"/>
            <a:t>stem cell</a:t>
          </a:r>
          <a:endParaRPr lang="en-US" sz="2500" kern="1200"/>
        </a:p>
      </dsp:txBody>
      <dsp:txXfrm rot="-5400000">
        <a:off x="2606039" y="3961499"/>
        <a:ext cx="4563912" cy="1276366"/>
      </dsp:txXfrm>
    </dsp:sp>
    <dsp:sp modelId="{DE267AC4-1B27-4F74-BAC4-1564DE15BE96}">
      <dsp:nvSpPr>
        <dsp:cNvPr id="0" name=""/>
        <dsp:cNvSpPr/>
      </dsp:nvSpPr>
      <dsp:spPr>
        <a:xfrm>
          <a:off x="0" y="3715642"/>
          <a:ext cx="2606040" cy="176807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en-US" sz="3800" i="1" kern="1200" smtClean="0"/>
            <a:t>Fetal period</a:t>
          </a:r>
          <a:endParaRPr lang="en-US" sz="3800" kern="1200"/>
        </a:p>
      </dsp:txBody>
      <dsp:txXfrm>
        <a:off x="86310" y="3801952"/>
        <a:ext cx="2433420" cy="15954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7249DC-2A87-46BA-9041-D8F276ABF0C0}">
      <dsp:nvSpPr>
        <dsp:cNvPr id="0" name=""/>
        <dsp:cNvSpPr/>
      </dsp:nvSpPr>
      <dsp:spPr>
        <a:xfrm>
          <a:off x="0" y="1243771"/>
          <a:ext cx="5105400" cy="816048"/>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id-ID" sz="2600" kern="1200" smtClean="0">
              <a:sym typeface="Wingdings" pitchFamily="2" charset="2"/>
            </a:rPr>
            <a:t>gangguan pertumbuhan ireversibel</a:t>
          </a:r>
          <a:endParaRPr lang="id-ID" sz="2600" kern="1200"/>
        </a:p>
      </dsp:txBody>
      <dsp:txXfrm>
        <a:off x="0" y="1243771"/>
        <a:ext cx="5105400" cy="816048"/>
      </dsp:txXfrm>
    </dsp:sp>
    <dsp:sp modelId="{23D9EE16-AFB9-41A7-B4B2-547D9E0F77BC}">
      <dsp:nvSpPr>
        <dsp:cNvPr id="0" name=""/>
        <dsp:cNvSpPr/>
      </dsp:nvSpPr>
      <dsp:spPr>
        <a:xfrm rot="10800000">
          <a:off x="0" y="929"/>
          <a:ext cx="5105400" cy="1255083"/>
        </a:xfrm>
        <a:prstGeom prst="upArrowCallout">
          <a:avLst/>
        </a:prstGeom>
        <a:solidFill>
          <a:schemeClr val="accent5">
            <a:hueOff val="864919"/>
            <a:satOff val="-43640"/>
            <a:lumOff val="-31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id-ID" sz="2600" kern="1200" smtClean="0"/>
            <a:t>malnutrisi saat </a:t>
          </a:r>
          <a:r>
            <a:rPr lang="id-ID" sz="2600" i="1" kern="1200" smtClean="0"/>
            <a:t>critical period</a:t>
          </a:r>
          <a:endParaRPr lang="id-ID" sz="2600" kern="1200"/>
        </a:p>
      </dsp:txBody>
      <dsp:txXfrm rot="10800000">
        <a:off x="0" y="929"/>
        <a:ext cx="5105400" cy="8155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21E013-21C6-4947-AFC2-9957EBB87AAD}">
      <dsp:nvSpPr>
        <dsp:cNvPr id="0" name=""/>
        <dsp:cNvSpPr/>
      </dsp:nvSpPr>
      <dsp:spPr>
        <a:xfrm>
          <a:off x="0" y="238124"/>
          <a:ext cx="7772400" cy="485775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694DF7-94B1-4E9A-9A7D-5C5B374D8439}">
      <dsp:nvSpPr>
        <dsp:cNvPr id="0" name=""/>
        <dsp:cNvSpPr/>
      </dsp:nvSpPr>
      <dsp:spPr>
        <a:xfrm>
          <a:off x="987094" y="3590944"/>
          <a:ext cx="202082" cy="2020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CFDACD-85C9-41BD-A1FF-4ED8653A9FF0}">
      <dsp:nvSpPr>
        <dsp:cNvPr id="0" name=""/>
        <dsp:cNvSpPr/>
      </dsp:nvSpPr>
      <dsp:spPr>
        <a:xfrm>
          <a:off x="1320238" y="3691985"/>
          <a:ext cx="1346763" cy="1403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079" tIns="0" rIns="0" bIns="0" numCol="1" spcCol="1270" anchor="t" anchorCtr="0">
          <a:noAutofit/>
        </a:bodyPr>
        <a:lstStyle/>
        <a:p>
          <a:pPr lvl="0" algn="l" defTabSz="889000">
            <a:lnSpc>
              <a:spcPct val="90000"/>
            </a:lnSpc>
            <a:spcBef>
              <a:spcPct val="0"/>
            </a:spcBef>
            <a:spcAft>
              <a:spcPct val="35000"/>
            </a:spcAft>
          </a:pPr>
          <a:r>
            <a:rPr lang="id-ID" sz="2000" kern="1200" smtClean="0"/>
            <a:t>Asupan </a:t>
          </a:r>
          <a:br>
            <a:rPr lang="id-ID" sz="2000" kern="1200" smtClean="0"/>
          </a:br>
          <a:r>
            <a:rPr lang="id-ID" sz="2000" kern="1200" smtClean="0"/>
            <a:t>100- 300 kkal/ hari sepanjang kehamilan</a:t>
          </a:r>
          <a:endParaRPr lang="id-ID" sz="2000" kern="1200" dirty="0"/>
        </a:p>
      </dsp:txBody>
      <dsp:txXfrm>
        <a:off x="1320238" y="3691985"/>
        <a:ext cx="1346763" cy="1403889"/>
      </dsp:txXfrm>
    </dsp:sp>
    <dsp:sp modelId="{0C562F0F-6378-4A51-9B4B-5C0DE251656A}">
      <dsp:nvSpPr>
        <dsp:cNvPr id="0" name=""/>
        <dsp:cNvSpPr/>
      </dsp:nvSpPr>
      <dsp:spPr>
        <a:xfrm>
          <a:off x="2770860" y="2270607"/>
          <a:ext cx="365302" cy="3653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0D0241-2124-4F2A-BA99-8DADD8BECFBE}">
      <dsp:nvSpPr>
        <dsp:cNvPr id="0" name=""/>
        <dsp:cNvSpPr/>
      </dsp:nvSpPr>
      <dsp:spPr>
        <a:xfrm>
          <a:off x="2953512" y="2453259"/>
          <a:ext cx="1865376" cy="2642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66" tIns="0" rIns="0" bIns="0" numCol="1" spcCol="1270" anchor="t" anchorCtr="0">
          <a:noAutofit/>
        </a:bodyPr>
        <a:lstStyle/>
        <a:p>
          <a:pPr lvl="0" algn="l" defTabSz="889000">
            <a:lnSpc>
              <a:spcPct val="90000"/>
            </a:lnSpc>
            <a:spcBef>
              <a:spcPct val="0"/>
            </a:spcBef>
            <a:spcAft>
              <a:spcPct val="35000"/>
            </a:spcAft>
          </a:pPr>
          <a:r>
            <a:rPr lang="id-ID" sz="2000" kern="1200" smtClean="0"/>
            <a:t>Tambahan 80.000 kkal </a:t>
          </a:r>
          <a:br>
            <a:rPr lang="id-ID" sz="2000" kern="1200" smtClean="0"/>
          </a:br>
          <a:r>
            <a:rPr lang="id-ID" sz="2000" kern="1200" smtClean="0">
              <a:sym typeface="Wingdings" pitchFamily="2" charset="2"/>
            </a:rPr>
            <a:t> 20 mgg terakhir</a:t>
          </a:r>
          <a:endParaRPr lang="id-ID" sz="2000" kern="1200" dirty="0"/>
        </a:p>
      </dsp:txBody>
      <dsp:txXfrm>
        <a:off x="2953512" y="2453259"/>
        <a:ext cx="1865376" cy="2642616"/>
      </dsp:txXfrm>
    </dsp:sp>
    <dsp:sp modelId="{1E0CC306-67D1-425D-BD4E-DF2F7A9BF43B}">
      <dsp:nvSpPr>
        <dsp:cNvPr id="0" name=""/>
        <dsp:cNvSpPr/>
      </dsp:nvSpPr>
      <dsp:spPr>
        <a:xfrm>
          <a:off x="4916043" y="1467135"/>
          <a:ext cx="505206" cy="50520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95A1DF-8909-4676-81D4-7F66ACBA862A}">
      <dsp:nvSpPr>
        <dsp:cNvPr id="0" name=""/>
        <dsp:cNvSpPr/>
      </dsp:nvSpPr>
      <dsp:spPr>
        <a:xfrm>
          <a:off x="4875408" y="2101748"/>
          <a:ext cx="2776873" cy="28947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7698" tIns="0" rIns="0" bIns="0" numCol="1" spcCol="1270" anchor="t" anchorCtr="0">
          <a:noAutofit/>
        </a:bodyPr>
        <a:lstStyle/>
        <a:p>
          <a:pPr lvl="0" algn="l" defTabSz="1066800">
            <a:lnSpc>
              <a:spcPct val="90000"/>
            </a:lnSpc>
            <a:spcBef>
              <a:spcPct val="0"/>
            </a:spcBef>
            <a:spcAft>
              <a:spcPct val="35000"/>
            </a:spcAft>
          </a:pPr>
          <a:r>
            <a:rPr lang="id-ID" sz="2400" kern="1200" smtClean="0"/>
            <a:t>Asupan inadekuat </a:t>
          </a:r>
          <a:br>
            <a:rPr lang="id-ID" sz="2400" kern="1200" smtClean="0"/>
          </a:br>
          <a:r>
            <a:rPr lang="id-ID" sz="2400" kern="1200" smtClean="0">
              <a:sym typeface="Wingdings" pitchFamily="2" charset="2"/>
            </a:rPr>
            <a:t> protein di metabolisme </a:t>
          </a:r>
          <a:br>
            <a:rPr lang="id-ID" sz="2400" kern="1200" smtClean="0">
              <a:sym typeface="Wingdings" pitchFamily="2" charset="2"/>
            </a:rPr>
          </a:br>
          <a:r>
            <a:rPr lang="id-ID" sz="2400" kern="1200" smtClean="0">
              <a:sym typeface="Wingdings" pitchFamily="2" charset="2"/>
            </a:rPr>
            <a:t> Gangguan pertumbuhan &amp; perkembangan janin</a:t>
          </a:r>
          <a:endParaRPr lang="id-ID" sz="2400" kern="1200" dirty="0"/>
        </a:p>
      </dsp:txBody>
      <dsp:txXfrm>
        <a:off x="4875408" y="2101748"/>
        <a:ext cx="2776873" cy="289476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E83E5C-F588-478D-AC43-9D7005673A6A}">
      <dsp:nvSpPr>
        <dsp:cNvPr id="0" name=""/>
        <dsp:cNvSpPr/>
      </dsp:nvSpPr>
      <dsp:spPr>
        <a:xfrm>
          <a:off x="0" y="259650"/>
          <a:ext cx="5791200" cy="129285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smtClean="0"/>
            <a:t>Tambahan protein 5 – 6 gr</a:t>
          </a:r>
          <a:r>
            <a:rPr lang="id-ID" sz="3200" kern="1200" smtClean="0"/>
            <a:t>/hr</a:t>
          </a:r>
          <a:endParaRPr lang="id-ID" sz="3200" kern="1200"/>
        </a:p>
      </dsp:txBody>
      <dsp:txXfrm>
        <a:off x="63112" y="322762"/>
        <a:ext cx="5664976" cy="1166626"/>
      </dsp:txXfrm>
    </dsp:sp>
    <dsp:sp modelId="{C3BA2B38-80EF-4F2C-B7AC-C17EDB4C9AF4}">
      <dsp:nvSpPr>
        <dsp:cNvPr id="0" name=""/>
        <dsp:cNvSpPr/>
      </dsp:nvSpPr>
      <dsp:spPr>
        <a:xfrm>
          <a:off x="0" y="1552500"/>
          <a:ext cx="57912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87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smtClean="0"/>
            <a:t>pertumbuhan uterus, plasenta, bayi, payudara dan kelenjarnya, volume darah</a:t>
          </a:r>
          <a:endParaRPr lang="id-ID" sz="2400" kern="1200"/>
        </a:p>
      </dsp:txBody>
      <dsp:txXfrm>
        <a:off x="0" y="1552500"/>
        <a:ext cx="5791200" cy="1076400"/>
      </dsp:txXfrm>
    </dsp:sp>
    <dsp:sp modelId="{11647642-7647-4FC5-A5D3-8346A77EAE3B}">
      <dsp:nvSpPr>
        <dsp:cNvPr id="0" name=""/>
        <dsp:cNvSpPr/>
      </dsp:nvSpPr>
      <dsp:spPr>
        <a:xfrm>
          <a:off x="0" y="2628900"/>
          <a:ext cx="5791200" cy="1292850"/>
        </a:xfrm>
        <a:prstGeom prst="roundRect">
          <a:avLst/>
        </a:prstGeom>
        <a:solidFill>
          <a:schemeClr val="accent5">
            <a:hueOff val="864919"/>
            <a:satOff val="-43640"/>
            <a:lumOff val="-31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US" sz="3200" kern="1200" smtClean="0"/>
            <a:t>Sebagian besar didapatkan dari protein hewani :</a:t>
          </a:r>
        </a:p>
      </dsp:txBody>
      <dsp:txXfrm>
        <a:off x="63112" y="2692012"/>
        <a:ext cx="5664976" cy="1166626"/>
      </dsp:txXfrm>
    </dsp:sp>
    <dsp:sp modelId="{84418452-AF51-4F74-AA8E-8B1C4BCCB967}">
      <dsp:nvSpPr>
        <dsp:cNvPr id="0" name=""/>
        <dsp:cNvSpPr/>
      </dsp:nvSpPr>
      <dsp:spPr>
        <a:xfrm>
          <a:off x="0" y="3921750"/>
          <a:ext cx="5791200"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871" tIns="30480" rIns="170688" bIns="30480" numCol="1" spcCol="1270" anchor="t" anchorCtr="0">
          <a:noAutofit/>
        </a:bodyPr>
        <a:lstStyle/>
        <a:p>
          <a:pPr marL="228600" lvl="1" indent="-228600" algn="l" defTabSz="1066800">
            <a:lnSpc>
              <a:spcPct val="90000"/>
            </a:lnSpc>
            <a:spcBef>
              <a:spcPct val="0"/>
            </a:spcBef>
            <a:spcAft>
              <a:spcPct val="20000"/>
            </a:spcAft>
            <a:buChar char="••"/>
          </a:pPr>
          <a:r>
            <a:rPr lang="en-US" sz="2400" kern="1200" smtClean="0"/>
            <a:t>daging, susu, telur, keju, produk ayam, ikan </a:t>
          </a:r>
          <a:r>
            <a:rPr lang="id-ID" sz="2400" kern="1200" smtClean="0"/>
            <a:t/>
          </a:r>
          <a:br>
            <a:rPr lang="id-ID" sz="2400" kern="1200" smtClean="0"/>
          </a:br>
          <a:r>
            <a:rPr lang="id-ID" sz="2400" kern="1200" smtClean="0">
              <a:sym typeface="Wingdings" pitchFamily="2" charset="2"/>
            </a:rPr>
            <a:t></a:t>
          </a:r>
          <a:r>
            <a:rPr lang="en-US" sz="2400" kern="1200" smtClean="0"/>
            <a:t> asam amino optimal.</a:t>
          </a:r>
        </a:p>
      </dsp:txBody>
      <dsp:txXfrm>
        <a:off x="0" y="3921750"/>
        <a:ext cx="5791200" cy="10764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7690AE-49EA-4A32-9B7E-A6A384ED0D22}">
      <dsp:nvSpPr>
        <dsp:cNvPr id="0" name=""/>
        <dsp:cNvSpPr/>
      </dsp:nvSpPr>
      <dsp:spPr>
        <a:xfrm>
          <a:off x="1350615" y="1416989"/>
          <a:ext cx="2327969" cy="2327969"/>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id-ID" sz="3200" kern="1200" dirty="0" smtClean="0"/>
            <a:t>MINERAL</a:t>
          </a:r>
          <a:endParaRPr lang="id-ID" sz="3200" kern="1200" dirty="0"/>
        </a:p>
      </dsp:txBody>
      <dsp:txXfrm>
        <a:off x="1691538" y="1757912"/>
        <a:ext cx="1646123" cy="1646123"/>
      </dsp:txXfrm>
    </dsp:sp>
    <dsp:sp modelId="{0B16C14D-A4BE-46D7-8108-C953EA59726F}">
      <dsp:nvSpPr>
        <dsp:cNvPr id="0" name=""/>
        <dsp:cNvSpPr/>
      </dsp:nvSpPr>
      <dsp:spPr>
        <a:xfrm>
          <a:off x="1932607" y="52942"/>
          <a:ext cx="1163984" cy="1163984"/>
        </a:xfrm>
        <a:prstGeom prst="ellipse">
          <a:avLst/>
        </a:prstGeom>
        <a:gradFill rotWithShape="0">
          <a:gsLst>
            <a:gs pos="0">
              <a:schemeClr val="accent3">
                <a:alpha val="50000"/>
                <a:hueOff val="0"/>
                <a:satOff val="0"/>
                <a:lumOff val="0"/>
                <a:alphaOff val="0"/>
                <a:shade val="51000"/>
                <a:satMod val="130000"/>
              </a:schemeClr>
            </a:gs>
            <a:gs pos="80000">
              <a:schemeClr val="accent3">
                <a:alpha val="50000"/>
                <a:hueOff val="0"/>
                <a:satOff val="0"/>
                <a:lumOff val="0"/>
                <a:alphaOff val="0"/>
                <a:shade val="93000"/>
                <a:satMod val="130000"/>
              </a:schemeClr>
            </a:gs>
            <a:gs pos="100000">
              <a:schemeClr val="accent3">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besi</a:t>
          </a:r>
          <a:endParaRPr lang="id-ID" sz="1300" kern="1200" dirty="0"/>
        </a:p>
      </dsp:txBody>
      <dsp:txXfrm>
        <a:off x="2103069" y="223404"/>
        <a:ext cx="823060" cy="823060"/>
      </dsp:txXfrm>
    </dsp:sp>
    <dsp:sp modelId="{078209BD-A94F-4A3E-9F6D-9516DDBAC37F}">
      <dsp:nvSpPr>
        <dsp:cNvPr id="0" name=""/>
        <dsp:cNvSpPr/>
      </dsp:nvSpPr>
      <dsp:spPr>
        <a:xfrm>
          <a:off x="2836977" y="275849"/>
          <a:ext cx="1163984" cy="1163984"/>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kalsium</a:t>
          </a:r>
          <a:endParaRPr lang="id-ID" sz="1300" kern="1200" dirty="0"/>
        </a:p>
      </dsp:txBody>
      <dsp:txXfrm>
        <a:off x="3007439" y="446311"/>
        <a:ext cx="823060" cy="823060"/>
      </dsp:txXfrm>
    </dsp:sp>
    <dsp:sp modelId="{CE70A132-2E9D-4D31-9D5B-78E191AEEB06}">
      <dsp:nvSpPr>
        <dsp:cNvPr id="0" name=""/>
        <dsp:cNvSpPr/>
      </dsp:nvSpPr>
      <dsp:spPr>
        <a:xfrm>
          <a:off x="3534166" y="893505"/>
          <a:ext cx="1163984" cy="1163984"/>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yodium</a:t>
          </a:r>
          <a:endParaRPr lang="id-ID" sz="1300" kern="1200" dirty="0"/>
        </a:p>
      </dsp:txBody>
      <dsp:txXfrm>
        <a:off x="3704628" y="1063967"/>
        <a:ext cx="823060" cy="823060"/>
      </dsp:txXfrm>
    </dsp:sp>
    <dsp:sp modelId="{46E1058F-F2AB-485E-B3F5-935AF5A221DD}">
      <dsp:nvSpPr>
        <dsp:cNvPr id="0" name=""/>
        <dsp:cNvSpPr/>
      </dsp:nvSpPr>
      <dsp:spPr>
        <a:xfrm>
          <a:off x="3864458" y="1764412"/>
          <a:ext cx="1163984" cy="1163984"/>
        </a:xfrm>
        <a:prstGeom prst="ellipse">
          <a:avLst/>
        </a:prstGeom>
        <a:gradFill rotWithShape="0">
          <a:gsLst>
            <a:gs pos="0">
              <a:schemeClr val="accent6">
                <a:alpha val="50000"/>
                <a:hueOff val="0"/>
                <a:satOff val="0"/>
                <a:lumOff val="0"/>
                <a:alphaOff val="0"/>
                <a:shade val="51000"/>
                <a:satMod val="130000"/>
              </a:schemeClr>
            </a:gs>
            <a:gs pos="80000">
              <a:schemeClr val="accent6">
                <a:alpha val="50000"/>
                <a:hueOff val="0"/>
                <a:satOff val="0"/>
                <a:lumOff val="0"/>
                <a:alphaOff val="0"/>
                <a:shade val="93000"/>
                <a:satMod val="130000"/>
              </a:schemeClr>
            </a:gs>
            <a:gs pos="100000">
              <a:schemeClr val="accent6">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seng</a:t>
          </a:r>
          <a:endParaRPr lang="id-ID" sz="1300" kern="1200" dirty="0"/>
        </a:p>
      </dsp:txBody>
      <dsp:txXfrm>
        <a:off x="4034920" y="1934874"/>
        <a:ext cx="823060" cy="823060"/>
      </dsp:txXfrm>
    </dsp:sp>
    <dsp:sp modelId="{4941CB85-5768-41B9-ACE5-BDF0228B857A}">
      <dsp:nvSpPr>
        <dsp:cNvPr id="0" name=""/>
        <dsp:cNvSpPr/>
      </dsp:nvSpPr>
      <dsp:spPr>
        <a:xfrm>
          <a:off x="3752186" y="2689057"/>
          <a:ext cx="1163984" cy="1163984"/>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magnesium</a:t>
          </a:r>
          <a:endParaRPr lang="id-ID" sz="1300" kern="1200" dirty="0"/>
        </a:p>
      </dsp:txBody>
      <dsp:txXfrm>
        <a:off x="3922648" y="2859519"/>
        <a:ext cx="823060" cy="823060"/>
      </dsp:txXfrm>
    </dsp:sp>
    <dsp:sp modelId="{0F7C1AC3-712D-493E-BFA7-4DE54BBA9882}">
      <dsp:nvSpPr>
        <dsp:cNvPr id="0" name=""/>
        <dsp:cNvSpPr/>
      </dsp:nvSpPr>
      <dsp:spPr>
        <a:xfrm>
          <a:off x="3223070" y="3455613"/>
          <a:ext cx="1163984" cy="1163984"/>
        </a:xfrm>
        <a:prstGeom prst="ellipse">
          <a:avLst/>
        </a:prstGeom>
        <a:gradFill rotWithShape="0">
          <a:gsLst>
            <a:gs pos="0">
              <a:schemeClr val="accent3">
                <a:alpha val="50000"/>
                <a:hueOff val="0"/>
                <a:satOff val="0"/>
                <a:lumOff val="0"/>
                <a:alphaOff val="0"/>
                <a:shade val="51000"/>
                <a:satMod val="130000"/>
              </a:schemeClr>
            </a:gs>
            <a:gs pos="80000">
              <a:schemeClr val="accent3">
                <a:alpha val="50000"/>
                <a:hueOff val="0"/>
                <a:satOff val="0"/>
                <a:lumOff val="0"/>
                <a:alphaOff val="0"/>
                <a:shade val="93000"/>
                <a:satMod val="130000"/>
              </a:schemeClr>
            </a:gs>
            <a:gs pos="100000">
              <a:schemeClr val="accent3">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fosfor</a:t>
          </a:r>
          <a:endParaRPr lang="id-ID" sz="1300" kern="1200" dirty="0"/>
        </a:p>
      </dsp:txBody>
      <dsp:txXfrm>
        <a:off x="3393532" y="3626075"/>
        <a:ext cx="823060" cy="823060"/>
      </dsp:txXfrm>
    </dsp:sp>
    <dsp:sp modelId="{227AB7AB-C650-43DC-AD26-B4458BF5582A}">
      <dsp:nvSpPr>
        <dsp:cNvPr id="0" name=""/>
        <dsp:cNvSpPr/>
      </dsp:nvSpPr>
      <dsp:spPr>
        <a:xfrm>
          <a:off x="2398325" y="3888473"/>
          <a:ext cx="1163984" cy="1163984"/>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tembaga</a:t>
          </a:r>
          <a:endParaRPr lang="id-ID" sz="1300" kern="1200" dirty="0"/>
        </a:p>
      </dsp:txBody>
      <dsp:txXfrm>
        <a:off x="2568787" y="4058935"/>
        <a:ext cx="823060" cy="823060"/>
      </dsp:txXfrm>
    </dsp:sp>
    <dsp:sp modelId="{7527776C-10C1-4F00-9167-E9D74CA0394C}">
      <dsp:nvSpPr>
        <dsp:cNvPr id="0" name=""/>
        <dsp:cNvSpPr/>
      </dsp:nvSpPr>
      <dsp:spPr>
        <a:xfrm>
          <a:off x="1466889" y="3888473"/>
          <a:ext cx="1163984" cy="1163984"/>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selenium</a:t>
          </a:r>
          <a:endParaRPr lang="id-ID" sz="1300" kern="1200" dirty="0"/>
        </a:p>
      </dsp:txBody>
      <dsp:txXfrm>
        <a:off x="1637351" y="4058935"/>
        <a:ext cx="823060" cy="823060"/>
      </dsp:txXfrm>
    </dsp:sp>
    <dsp:sp modelId="{0335F883-7AAC-4EA3-B859-BF3B3AB6E7E9}">
      <dsp:nvSpPr>
        <dsp:cNvPr id="0" name=""/>
        <dsp:cNvSpPr/>
      </dsp:nvSpPr>
      <dsp:spPr>
        <a:xfrm>
          <a:off x="642144" y="3455613"/>
          <a:ext cx="1163984" cy="1163984"/>
        </a:xfrm>
        <a:prstGeom prst="ellipse">
          <a:avLst/>
        </a:prstGeom>
        <a:gradFill rotWithShape="0">
          <a:gsLst>
            <a:gs pos="0">
              <a:schemeClr val="accent6">
                <a:alpha val="50000"/>
                <a:hueOff val="0"/>
                <a:satOff val="0"/>
                <a:lumOff val="0"/>
                <a:alphaOff val="0"/>
                <a:shade val="51000"/>
                <a:satMod val="130000"/>
              </a:schemeClr>
            </a:gs>
            <a:gs pos="80000">
              <a:schemeClr val="accent6">
                <a:alpha val="50000"/>
                <a:hueOff val="0"/>
                <a:satOff val="0"/>
                <a:lumOff val="0"/>
                <a:alphaOff val="0"/>
                <a:shade val="93000"/>
                <a:satMod val="130000"/>
              </a:schemeClr>
            </a:gs>
            <a:gs pos="100000">
              <a:schemeClr val="accent6">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kromium</a:t>
          </a:r>
          <a:endParaRPr lang="id-ID" sz="1300" kern="1200" dirty="0"/>
        </a:p>
      </dsp:txBody>
      <dsp:txXfrm>
        <a:off x="812606" y="3626075"/>
        <a:ext cx="823060" cy="823060"/>
      </dsp:txXfrm>
    </dsp:sp>
    <dsp:sp modelId="{1C3ABB35-28AE-499E-B8E0-72E36F451DDB}">
      <dsp:nvSpPr>
        <dsp:cNvPr id="0" name=""/>
        <dsp:cNvSpPr/>
      </dsp:nvSpPr>
      <dsp:spPr>
        <a:xfrm>
          <a:off x="113028" y="2689057"/>
          <a:ext cx="1163984" cy="1163984"/>
        </a:xfrm>
        <a:prstGeom prst="ellipse">
          <a:avLst/>
        </a:prstGeom>
        <a:gradFill rotWithShape="0">
          <a:gsLst>
            <a:gs pos="0">
              <a:schemeClr val="accent2">
                <a:alpha val="50000"/>
                <a:hueOff val="0"/>
                <a:satOff val="0"/>
                <a:lumOff val="0"/>
                <a:alphaOff val="0"/>
                <a:shade val="51000"/>
                <a:satMod val="130000"/>
              </a:schemeClr>
            </a:gs>
            <a:gs pos="80000">
              <a:schemeClr val="accent2">
                <a:alpha val="50000"/>
                <a:hueOff val="0"/>
                <a:satOff val="0"/>
                <a:lumOff val="0"/>
                <a:alphaOff val="0"/>
                <a:shade val="93000"/>
                <a:satMod val="130000"/>
              </a:schemeClr>
            </a:gs>
            <a:gs pos="100000">
              <a:schemeClr val="accent2">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mangan</a:t>
          </a:r>
          <a:endParaRPr lang="id-ID" sz="1300" kern="1200" dirty="0"/>
        </a:p>
      </dsp:txBody>
      <dsp:txXfrm>
        <a:off x="283490" y="2859519"/>
        <a:ext cx="823060" cy="823060"/>
      </dsp:txXfrm>
    </dsp:sp>
    <dsp:sp modelId="{505F9C42-644E-4459-8C11-1399FE5CD02D}">
      <dsp:nvSpPr>
        <dsp:cNvPr id="0" name=""/>
        <dsp:cNvSpPr/>
      </dsp:nvSpPr>
      <dsp:spPr>
        <a:xfrm>
          <a:off x="756" y="1764412"/>
          <a:ext cx="1163984" cy="1163984"/>
        </a:xfrm>
        <a:prstGeom prst="ellipse">
          <a:avLst/>
        </a:prstGeom>
        <a:gradFill rotWithShape="0">
          <a:gsLst>
            <a:gs pos="0">
              <a:schemeClr val="accent3">
                <a:alpha val="50000"/>
                <a:hueOff val="0"/>
                <a:satOff val="0"/>
                <a:lumOff val="0"/>
                <a:alphaOff val="0"/>
                <a:shade val="51000"/>
                <a:satMod val="130000"/>
              </a:schemeClr>
            </a:gs>
            <a:gs pos="80000">
              <a:schemeClr val="accent3">
                <a:alpha val="50000"/>
                <a:hueOff val="0"/>
                <a:satOff val="0"/>
                <a:lumOff val="0"/>
                <a:alphaOff val="0"/>
                <a:shade val="93000"/>
                <a:satMod val="130000"/>
              </a:schemeClr>
            </a:gs>
            <a:gs pos="100000">
              <a:schemeClr val="accent3">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fluoride</a:t>
          </a:r>
          <a:endParaRPr lang="id-ID" sz="1300" kern="1200" dirty="0"/>
        </a:p>
      </dsp:txBody>
      <dsp:txXfrm>
        <a:off x="171218" y="1934874"/>
        <a:ext cx="823060" cy="823060"/>
      </dsp:txXfrm>
    </dsp:sp>
    <dsp:sp modelId="{75B6752C-0B97-407D-8B5F-DF9B32F32315}">
      <dsp:nvSpPr>
        <dsp:cNvPr id="0" name=""/>
        <dsp:cNvSpPr/>
      </dsp:nvSpPr>
      <dsp:spPr>
        <a:xfrm>
          <a:off x="331048" y="893505"/>
          <a:ext cx="1163984" cy="1163984"/>
        </a:xfrm>
        <a:prstGeom prst="ellipse">
          <a:avLst/>
        </a:prstGeom>
        <a:gradFill rotWithShape="0">
          <a:gsLst>
            <a:gs pos="0">
              <a:schemeClr val="accent4">
                <a:alpha val="50000"/>
                <a:hueOff val="0"/>
                <a:satOff val="0"/>
                <a:lumOff val="0"/>
                <a:alphaOff val="0"/>
                <a:shade val="51000"/>
                <a:satMod val="130000"/>
              </a:schemeClr>
            </a:gs>
            <a:gs pos="80000">
              <a:schemeClr val="accent4">
                <a:alpha val="50000"/>
                <a:hueOff val="0"/>
                <a:satOff val="0"/>
                <a:lumOff val="0"/>
                <a:alphaOff val="0"/>
                <a:shade val="93000"/>
                <a:satMod val="130000"/>
              </a:schemeClr>
            </a:gs>
            <a:gs pos="100000">
              <a:schemeClr val="accent4">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natrium</a:t>
          </a:r>
          <a:endParaRPr lang="id-ID" sz="1300" kern="1200" dirty="0"/>
        </a:p>
      </dsp:txBody>
      <dsp:txXfrm>
        <a:off x="501510" y="1063967"/>
        <a:ext cx="823060" cy="823060"/>
      </dsp:txXfrm>
    </dsp:sp>
    <dsp:sp modelId="{D8204F75-6E46-4C58-BF91-12D0AFF4CD2F}">
      <dsp:nvSpPr>
        <dsp:cNvPr id="0" name=""/>
        <dsp:cNvSpPr/>
      </dsp:nvSpPr>
      <dsp:spPr>
        <a:xfrm>
          <a:off x="1028237" y="275849"/>
          <a:ext cx="1163984" cy="1163984"/>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id-ID" sz="1300" kern="1200" dirty="0" smtClean="0"/>
            <a:t>kalium</a:t>
          </a:r>
          <a:endParaRPr lang="id-ID" sz="1300" kern="1200" dirty="0"/>
        </a:p>
      </dsp:txBody>
      <dsp:txXfrm>
        <a:off x="1198699" y="446311"/>
        <a:ext cx="823060" cy="8230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44F33-EEAF-4177-BF2E-D5A2FE496D1F}">
      <dsp:nvSpPr>
        <dsp:cNvPr id="0" name=""/>
        <dsp:cNvSpPr/>
      </dsp:nvSpPr>
      <dsp:spPr>
        <a:xfrm>
          <a:off x="688264" y="3977"/>
          <a:ext cx="3937383" cy="293917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87630" rIns="29210" bIns="29210" numCol="1" spcCol="1270" anchor="t" anchorCtr="0">
          <a:noAutofit/>
        </a:bodyPr>
        <a:lstStyle/>
        <a:p>
          <a:pPr marL="228600" lvl="1" indent="-228600" algn="l" defTabSz="1022350">
            <a:lnSpc>
              <a:spcPct val="90000"/>
            </a:lnSpc>
            <a:spcBef>
              <a:spcPct val="0"/>
            </a:spcBef>
            <a:spcAft>
              <a:spcPct val="15000"/>
            </a:spcAft>
            <a:buChar char="••"/>
          </a:pPr>
          <a:r>
            <a:rPr lang="id-ID" sz="2300" kern="1200" smtClean="0"/>
            <a:t>Asupan harian memadai </a:t>
          </a:r>
          <a:r>
            <a:rPr lang="id-ID" sz="2300" kern="1200" smtClean="0">
              <a:sym typeface="Wingdings" pitchFamily="2" charset="2"/>
            </a:rPr>
            <a:t></a:t>
          </a:r>
          <a:r>
            <a:rPr lang="id-ID" sz="2300" kern="1200" smtClean="0"/>
            <a:t> suplementasi rutin (-)</a:t>
          </a:r>
        </a:p>
        <a:p>
          <a:pPr marL="228600" lvl="1" indent="-228600" algn="l" defTabSz="1022350">
            <a:lnSpc>
              <a:spcPct val="90000"/>
            </a:lnSpc>
            <a:spcBef>
              <a:spcPct val="0"/>
            </a:spcBef>
            <a:spcAft>
              <a:spcPct val="15000"/>
            </a:spcAft>
            <a:buChar char="••"/>
          </a:pPr>
          <a:r>
            <a:rPr lang="id-ID" sz="2300" kern="1200" smtClean="0"/>
            <a:t>Dosis tinggi (10.000- 50.000 IU/hari) </a:t>
          </a:r>
          <a:r>
            <a:rPr lang="id-ID" sz="2300" kern="1200" smtClean="0">
              <a:sym typeface="Wingdings" pitchFamily="2" charset="2"/>
            </a:rPr>
            <a:t></a:t>
          </a:r>
          <a:r>
            <a:rPr lang="id-ID" sz="2300" kern="1200" smtClean="0"/>
            <a:t> cacat lahir </a:t>
          </a:r>
          <a:br>
            <a:rPr lang="id-ID" sz="2300" kern="1200" smtClean="0"/>
          </a:br>
          <a:r>
            <a:rPr lang="id-ID" sz="2300" kern="1200" smtClean="0">
              <a:sym typeface="Wingdings" pitchFamily="2" charset="2"/>
            </a:rPr>
            <a:t></a:t>
          </a:r>
          <a:r>
            <a:rPr lang="id-ID" sz="2300" kern="1200" smtClean="0"/>
            <a:t> ec teratogenitas accutane</a:t>
          </a:r>
        </a:p>
        <a:p>
          <a:pPr marL="228600" lvl="1" indent="-228600" algn="l" defTabSz="1022350">
            <a:lnSpc>
              <a:spcPct val="90000"/>
            </a:lnSpc>
            <a:spcBef>
              <a:spcPct val="0"/>
            </a:spcBef>
            <a:spcAft>
              <a:spcPct val="15000"/>
            </a:spcAft>
            <a:buChar char="••"/>
          </a:pPr>
          <a:r>
            <a:rPr lang="id-ID" sz="2300" kern="1200" smtClean="0"/>
            <a:t>Beta karoten dalam buah dan sayuran </a:t>
          </a:r>
          <a:r>
            <a:rPr lang="id-ID" sz="2300" kern="1200" smtClean="0">
              <a:sym typeface="Wingdings" pitchFamily="2" charset="2"/>
            </a:rPr>
            <a:t></a:t>
          </a:r>
          <a:r>
            <a:rPr lang="id-ID" sz="2300" kern="1200" smtClean="0"/>
            <a:t> toksisitas (-)</a:t>
          </a:r>
        </a:p>
      </dsp:txBody>
      <dsp:txXfrm>
        <a:off x="757132" y="72845"/>
        <a:ext cx="3799647" cy="2870305"/>
      </dsp:txXfrm>
    </dsp:sp>
    <dsp:sp modelId="{CF2B3E22-11BD-49F4-9051-1929D3094F19}">
      <dsp:nvSpPr>
        <dsp:cNvPr id="0" name=""/>
        <dsp:cNvSpPr/>
      </dsp:nvSpPr>
      <dsp:spPr>
        <a:xfrm>
          <a:off x="688264" y="2943151"/>
          <a:ext cx="3937383" cy="126384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0" rIns="55880" bIns="0" numCol="1" spcCol="1270" anchor="ctr" anchorCtr="0">
          <a:noAutofit/>
        </a:bodyPr>
        <a:lstStyle/>
        <a:p>
          <a:pPr lvl="0" algn="l" defTabSz="1955800">
            <a:lnSpc>
              <a:spcPct val="90000"/>
            </a:lnSpc>
            <a:spcBef>
              <a:spcPct val="0"/>
            </a:spcBef>
            <a:spcAft>
              <a:spcPct val="35000"/>
            </a:spcAft>
          </a:pPr>
          <a:r>
            <a:rPr lang="id-ID" sz="4400" kern="1200" smtClean="0"/>
            <a:t>Vitamin A</a:t>
          </a:r>
          <a:endParaRPr lang="id-ID" sz="4400" kern="1200"/>
        </a:p>
      </dsp:txBody>
      <dsp:txXfrm>
        <a:off x="688264" y="2943151"/>
        <a:ext cx="2772805" cy="1263844"/>
      </dsp:txXfrm>
    </dsp:sp>
    <dsp:sp modelId="{01369EA7-2043-416A-89AF-6F63AEEC44E9}">
      <dsp:nvSpPr>
        <dsp:cNvPr id="0" name=""/>
        <dsp:cNvSpPr/>
      </dsp:nvSpPr>
      <dsp:spPr>
        <a:xfrm>
          <a:off x="3572451" y="3143901"/>
          <a:ext cx="1378084" cy="1378084"/>
        </a:xfrm>
        <a:prstGeom prst="ellipse">
          <a:avLst/>
        </a:prstGeom>
        <a:blipFill rotWithShape="1">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F44F33-EEAF-4177-BF2E-D5A2FE496D1F}">
      <dsp:nvSpPr>
        <dsp:cNvPr id="0" name=""/>
        <dsp:cNvSpPr/>
      </dsp:nvSpPr>
      <dsp:spPr>
        <a:xfrm>
          <a:off x="500298" y="4536"/>
          <a:ext cx="4707009" cy="3513683"/>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80010" rIns="26670" bIns="26670" numCol="1" spcCol="1270" anchor="t" anchorCtr="0">
          <a:noAutofit/>
        </a:bodyPr>
        <a:lstStyle/>
        <a:p>
          <a:pPr marL="228600" lvl="1" indent="-228600" algn="l" defTabSz="933450">
            <a:lnSpc>
              <a:spcPct val="90000"/>
            </a:lnSpc>
            <a:spcBef>
              <a:spcPct val="0"/>
            </a:spcBef>
            <a:spcAft>
              <a:spcPct val="15000"/>
            </a:spcAft>
            <a:buChar char="••"/>
          </a:pPr>
          <a:r>
            <a:rPr lang="en-US" sz="2100" kern="1200" smtClean="0"/>
            <a:t>Kadar vit B12 dalam plasma ibu menurun secara bervariasi selama kehamilan normal </a:t>
          </a:r>
          <a:r>
            <a:rPr lang="en-US" sz="2100" kern="1200" smtClean="0">
              <a:sym typeface="Wingdings" pitchFamily="2" charset="2"/>
            </a:rPr>
            <a:t>penurunan transkobalamin plasma</a:t>
          </a:r>
          <a:r>
            <a:rPr lang="id-ID" sz="2100" kern="1200" smtClean="0">
              <a:sym typeface="Wingdings" pitchFamily="2" charset="2"/>
            </a:rPr>
            <a:t/>
          </a:r>
          <a:br>
            <a:rPr lang="id-ID" sz="2100" kern="1200" smtClean="0">
              <a:sym typeface="Wingdings" pitchFamily="2" charset="2"/>
            </a:rPr>
          </a:br>
          <a:r>
            <a:rPr lang="en-US" sz="2100" kern="1200" smtClean="0">
              <a:sym typeface="Wingdings" pitchFamily="2" charset="2"/>
            </a:rPr>
            <a:t>dapat dicegah dengan suplementasi</a:t>
          </a:r>
          <a:endParaRPr lang="id-ID" sz="2100" kern="1200" smtClean="0"/>
        </a:p>
        <a:p>
          <a:pPr marL="228600" lvl="1" indent="-228600" algn="l" defTabSz="933450">
            <a:lnSpc>
              <a:spcPct val="90000"/>
            </a:lnSpc>
            <a:spcBef>
              <a:spcPct val="0"/>
            </a:spcBef>
            <a:spcAft>
              <a:spcPct val="15000"/>
            </a:spcAft>
            <a:buChar char="••"/>
          </a:pPr>
          <a:r>
            <a:rPr lang="en-US" sz="2100" kern="1200" smtClean="0">
              <a:sym typeface="Wingdings" pitchFamily="2" charset="2"/>
            </a:rPr>
            <a:t>Secara alami hanya dalam makanan hewani</a:t>
          </a:r>
          <a:endParaRPr lang="en-US" sz="2100" kern="1200">
            <a:sym typeface="Wingdings" pitchFamily="2" charset="2"/>
          </a:endParaRPr>
        </a:p>
        <a:p>
          <a:pPr marL="228600" lvl="1" indent="-228600" algn="l" defTabSz="933450">
            <a:lnSpc>
              <a:spcPct val="90000"/>
            </a:lnSpc>
            <a:spcBef>
              <a:spcPct val="0"/>
            </a:spcBef>
            <a:spcAft>
              <a:spcPct val="15000"/>
            </a:spcAft>
            <a:buChar char="••"/>
          </a:pPr>
          <a:r>
            <a:rPr lang="en-US" sz="2100" kern="1200" smtClean="0">
              <a:sym typeface="Wingdings" pitchFamily="2" charset="2"/>
            </a:rPr>
            <a:t>Ibu vegetarian simpanan dan ASI mengandung vit B12 rendahdefisiensi vit B12 pada bayi</a:t>
          </a:r>
          <a:endParaRPr lang="en-US" sz="2100" kern="1200">
            <a:sym typeface="Wingdings" pitchFamily="2" charset="2"/>
          </a:endParaRPr>
        </a:p>
      </dsp:txBody>
      <dsp:txXfrm>
        <a:off x="582628" y="86866"/>
        <a:ext cx="4542349" cy="3431353"/>
      </dsp:txXfrm>
    </dsp:sp>
    <dsp:sp modelId="{CF2B3E22-11BD-49F4-9051-1929D3094F19}">
      <dsp:nvSpPr>
        <dsp:cNvPr id="0" name=""/>
        <dsp:cNvSpPr/>
      </dsp:nvSpPr>
      <dsp:spPr>
        <a:xfrm>
          <a:off x="500298" y="3518219"/>
          <a:ext cx="4707009" cy="1510883"/>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0" rIns="55880" bIns="0" numCol="1" spcCol="1270" anchor="ctr" anchorCtr="0">
          <a:noAutofit/>
        </a:bodyPr>
        <a:lstStyle/>
        <a:p>
          <a:pPr lvl="0" algn="l" defTabSz="1955800">
            <a:lnSpc>
              <a:spcPct val="90000"/>
            </a:lnSpc>
            <a:spcBef>
              <a:spcPct val="0"/>
            </a:spcBef>
            <a:spcAft>
              <a:spcPct val="35000"/>
            </a:spcAft>
          </a:pPr>
          <a:r>
            <a:rPr lang="id-ID" sz="4400" kern="1200" smtClean="0"/>
            <a:t>Vitamin B12</a:t>
          </a:r>
          <a:endParaRPr lang="id-ID" sz="4400" kern="1200"/>
        </a:p>
      </dsp:txBody>
      <dsp:txXfrm>
        <a:off x="500298" y="3518219"/>
        <a:ext cx="3314795" cy="1510883"/>
      </dsp:txXfrm>
    </dsp:sp>
    <dsp:sp modelId="{01369EA7-2043-416A-89AF-6F63AEEC44E9}">
      <dsp:nvSpPr>
        <dsp:cNvPr id="0" name=""/>
        <dsp:cNvSpPr/>
      </dsp:nvSpPr>
      <dsp:spPr>
        <a:xfrm>
          <a:off x="3948247" y="3758209"/>
          <a:ext cx="1647453" cy="1647453"/>
        </a:xfrm>
        <a:prstGeom prst="ellipse">
          <a:avLst/>
        </a:prstGeom>
        <a:blipFill rotWithShape="1">
          <a:blip xmlns:r="http://schemas.openxmlformats.org/officeDocument/2006/relationships" r:embed="rId1"/>
          <a:stretch>
            <a:fillRect/>
          </a:stretch>
        </a:blip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713AF0-52A9-4ACB-949C-F71675DF8493}" type="datetimeFigureOut">
              <a:rPr lang="id-ID" smtClean="0"/>
              <a:t>23/01/2012</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8DCBDC-4B71-48A5-B241-44927B5746FE}" type="slidenum">
              <a:rPr lang="id-ID" smtClean="0"/>
              <a:t>‹#›</a:t>
            </a:fld>
            <a:endParaRPr lang="id-ID"/>
          </a:p>
        </p:txBody>
      </p:sp>
    </p:spTree>
    <p:extLst>
      <p:ext uri="{BB962C8B-B14F-4D97-AF65-F5344CB8AC3E}">
        <p14:creationId xmlns:p14="http://schemas.microsoft.com/office/powerpoint/2010/main" val="26549777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a:p>
            <a:r>
              <a:rPr lang="en-US" smtClean="0"/>
              <a:t>Differences in mortality between the black and white populations persisted. The age-adjusted death rate was 1.3 times greater, the infant mortality rate 2.4 times greater, and maternal mortality rate 3.4 times greater for the black population than that for the white population. Life expectancy for the white population exceeded that for the black population by 5.0 years. </a:t>
            </a:r>
          </a:p>
          <a:p>
            <a:endParaRPr lang="en-US" smtClean="0"/>
          </a:p>
          <a:p>
            <a:pPr eaLnBrk="1" hangingPunct="1">
              <a:spcBef>
                <a:spcPct val="0"/>
              </a:spcBef>
            </a:pPr>
            <a:r>
              <a:rPr lang="en-US" smtClean="0"/>
              <a:t>From CDC website</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pitchFamily="-128" charset="-128"/>
              </a:defRPr>
            </a:lvl1pPr>
            <a:lvl2pPr marL="742950" indent="-285750" eaLnBrk="0" hangingPunct="0">
              <a:defRPr sz="2400">
                <a:solidFill>
                  <a:schemeClr val="tx1"/>
                </a:solidFill>
                <a:latin typeface="Arial" charset="0"/>
                <a:ea typeface="ＭＳ Ｐゴシック" pitchFamily="-128" charset="-128"/>
              </a:defRPr>
            </a:lvl2pPr>
            <a:lvl3pPr marL="1143000" indent="-228600" eaLnBrk="0" hangingPunct="0">
              <a:defRPr sz="2400">
                <a:solidFill>
                  <a:schemeClr val="tx1"/>
                </a:solidFill>
                <a:latin typeface="Arial" charset="0"/>
                <a:ea typeface="ＭＳ Ｐゴシック" pitchFamily="-128" charset="-128"/>
              </a:defRPr>
            </a:lvl3pPr>
            <a:lvl4pPr marL="1600200" indent="-228600" eaLnBrk="0" hangingPunct="0">
              <a:defRPr sz="2400">
                <a:solidFill>
                  <a:schemeClr val="tx1"/>
                </a:solidFill>
                <a:latin typeface="Arial" charset="0"/>
                <a:ea typeface="ＭＳ Ｐゴシック" pitchFamily="-128" charset="-128"/>
              </a:defRPr>
            </a:lvl4pPr>
            <a:lvl5pPr marL="2057400" indent="-228600" eaLnBrk="0" hangingPunct="0">
              <a:defRPr sz="24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28" charset="-128"/>
              </a:defRPr>
            </a:lvl9pPr>
          </a:lstStyle>
          <a:p>
            <a:fld id="{F363D02F-DCE6-4D46-B2D5-8C83A713812C}" type="slidenum">
              <a:rPr lang="en-US" sz="1200" smtClean="0"/>
              <a:pPr/>
              <a:t>4</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6739"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7763"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8787"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57E8D44-5914-43FA-A0BA-1D7A24F75BFA}" type="slidenum">
              <a:rPr lang="en-US"/>
              <a:pPr/>
              <a:t>53</a:t>
            </a:fld>
            <a:endParaRPr lang="en-US"/>
          </a:p>
        </p:txBody>
      </p:sp>
      <p:sp>
        <p:nvSpPr>
          <p:cNvPr id="16793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9050" tIns="0" rIns="19050" bIns="0" anchor="b"/>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r"/>
            <a:fld id="{D4EA6A02-6A36-4261-9F14-9A241CD153CD}" type="slidenum">
              <a:rPr lang="en-US" sz="1000" i="1">
                <a:latin typeface="Arial" charset="0"/>
              </a:rPr>
              <a:pPr algn="r"/>
              <a:t>53</a:t>
            </a:fld>
            <a:endParaRPr lang="en-US" sz="1000" i="1">
              <a:latin typeface="Arial" charset="0"/>
            </a:endParaRPr>
          </a:p>
        </p:txBody>
      </p:sp>
      <p:sp>
        <p:nvSpPr>
          <p:cNvPr id="167939" name="Rectangle 1026"/>
          <p:cNvSpPr>
            <a:spLocks noGrp="1" noRot="1" noChangeAspect="1" noChangeArrowheads="1" noTextEdit="1"/>
          </p:cNvSpPr>
          <p:nvPr>
            <p:ph type="sldImg"/>
          </p:nvPr>
        </p:nvSpPr>
        <p:spPr>
          <a:xfrm>
            <a:off x="1150938" y="692150"/>
            <a:ext cx="4556125" cy="3416300"/>
          </a:xfrm>
          <a:ln cap="flat"/>
        </p:spPr>
      </p:sp>
      <p:sp>
        <p:nvSpPr>
          <p:cNvPr id="167940" name="Rectangle 1028"/>
          <p:cNvSpPr>
            <a:spLocks noGrp="1" noChangeArrowheads="1"/>
          </p:cNvSpPr>
          <p:nvPr>
            <p:ph type="body" idx="1"/>
          </p:nvPr>
        </p:nvSpPr>
        <p:spPr>
          <a:xfrm>
            <a:off x="0" y="4267200"/>
            <a:ext cx="6248400" cy="4114800"/>
          </a:xfrm>
        </p:spPr>
        <p:txBody>
          <a:bodyPr lIns="92075" tIns="46038" rIns="92075" bIns="46038"/>
          <a:lstStyle/>
          <a:p>
            <a:pPr lvl="2"/>
            <a:endParaRPr lang="en-US" b="1" i="1">
              <a:solidFill>
                <a:srgbClr val="000000"/>
              </a:solidFill>
            </a:endParaRPr>
          </a:p>
          <a:p>
            <a:pPr lvl="2"/>
            <a:r>
              <a:rPr lang="en-US"/>
              <a:t>SLIDE 12:  CDC Recommendation</a:t>
            </a:r>
          </a:p>
          <a:p>
            <a:pPr lvl="2"/>
            <a:endParaRPr lang="en-US"/>
          </a:p>
          <a:p>
            <a:pPr lvl="2"/>
            <a:r>
              <a:rPr lang="en-US"/>
              <a:t>The Centers for Disease Control and Prevention (CDC) has issued the public health message:  “All women of childbearing age in the United States who are capable of becoming pregnant should consume 400 micrograms of folic acid per day for the purpose of reducing their risk of having a pregnancy affected with a Neural Tube Defect. Women who have had prior NTD-affected pregnancy are at risk of having a subsequent affected pregnancy.”   </a:t>
            </a:r>
          </a:p>
          <a:p>
            <a:pPr lvl="2"/>
            <a:endParaRPr lang="en-US"/>
          </a:p>
          <a:p>
            <a:r>
              <a:rPr lang="en-US"/>
              <a:t>	This CDC recommendation resulted from two prior federal policy decisions.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pitchFamily="-128" charset="-128"/>
              </a:defRPr>
            </a:lvl1pPr>
            <a:lvl2pPr marL="742950" indent="-285750" eaLnBrk="0" hangingPunct="0">
              <a:defRPr sz="2400">
                <a:solidFill>
                  <a:schemeClr val="tx1"/>
                </a:solidFill>
                <a:latin typeface="Arial" charset="0"/>
                <a:ea typeface="ＭＳ Ｐゴシック" pitchFamily="-128" charset="-128"/>
              </a:defRPr>
            </a:lvl2pPr>
            <a:lvl3pPr marL="1143000" indent="-228600" eaLnBrk="0" hangingPunct="0">
              <a:defRPr sz="2400">
                <a:solidFill>
                  <a:schemeClr val="tx1"/>
                </a:solidFill>
                <a:latin typeface="Arial" charset="0"/>
                <a:ea typeface="ＭＳ Ｐゴシック" pitchFamily="-128" charset="-128"/>
              </a:defRPr>
            </a:lvl3pPr>
            <a:lvl4pPr marL="1600200" indent="-228600" eaLnBrk="0" hangingPunct="0">
              <a:defRPr sz="2400">
                <a:solidFill>
                  <a:schemeClr val="tx1"/>
                </a:solidFill>
                <a:latin typeface="Arial" charset="0"/>
                <a:ea typeface="ＭＳ Ｐゴシック" pitchFamily="-128" charset="-128"/>
              </a:defRPr>
            </a:lvl4pPr>
            <a:lvl5pPr marL="2057400" indent="-228600" eaLnBrk="0" hangingPunct="0">
              <a:defRPr sz="24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28" charset="-128"/>
              </a:defRPr>
            </a:lvl9pPr>
          </a:lstStyle>
          <a:p>
            <a:fld id="{835E6B8C-70BE-4573-8330-295EB68C1488}" type="slidenum">
              <a:rPr lang="en-US" sz="1200" smtClean="0"/>
              <a:pPr/>
              <a:t>10</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d-ID"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pitchFamily="-128" charset="-128"/>
              </a:defRPr>
            </a:lvl1pPr>
            <a:lvl2pPr marL="742950" indent="-285750" eaLnBrk="0" hangingPunct="0">
              <a:defRPr sz="2400">
                <a:solidFill>
                  <a:schemeClr val="tx1"/>
                </a:solidFill>
                <a:latin typeface="Arial" charset="0"/>
                <a:ea typeface="ＭＳ Ｐゴシック" pitchFamily="-128" charset="-128"/>
              </a:defRPr>
            </a:lvl2pPr>
            <a:lvl3pPr marL="1143000" indent="-228600" eaLnBrk="0" hangingPunct="0">
              <a:defRPr sz="2400">
                <a:solidFill>
                  <a:schemeClr val="tx1"/>
                </a:solidFill>
                <a:latin typeface="Arial" charset="0"/>
                <a:ea typeface="ＭＳ Ｐゴシック" pitchFamily="-128" charset="-128"/>
              </a:defRPr>
            </a:lvl3pPr>
            <a:lvl4pPr marL="1600200" indent="-228600" eaLnBrk="0" hangingPunct="0">
              <a:defRPr sz="2400">
                <a:solidFill>
                  <a:schemeClr val="tx1"/>
                </a:solidFill>
                <a:latin typeface="Arial" charset="0"/>
                <a:ea typeface="ＭＳ Ｐゴシック" pitchFamily="-128" charset="-128"/>
              </a:defRPr>
            </a:lvl4pPr>
            <a:lvl5pPr marL="2057400" indent="-228600" eaLnBrk="0" hangingPunct="0">
              <a:defRPr sz="2400">
                <a:solidFill>
                  <a:schemeClr val="tx1"/>
                </a:solidFill>
                <a:latin typeface="Arial" charset="0"/>
                <a:ea typeface="ＭＳ Ｐゴシック" pitchFamily="-1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28" charset="-128"/>
              </a:defRPr>
            </a:lvl9pPr>
          </a:lstStyle>
          <a:p>
            <a:fld id="{EB6A9C68-0411-4351-8EB3-B6BDA12E7CE7}" type="slidenum">
              <a:rPr lang="en-US" sz="1200" smtClean="0"/>
              <a:pPr/>
              <a:t>11</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0595"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1619"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43"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solidFill>
                <a:schemeClr val="tx2"/>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3667"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6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4691"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Rot="1" noChangeArrowheads="1" noTextEdit="1"/>
          </p:cNvSpPr>
          <p:nvPr>
            <p:ph type="sldImg"/>
          </p:nvPr>
        </p:nvSpPr>
        <p:spPr bwMode="auto">
          <a:xfrm>
            <a:off x="1144588" y="685800"/>
            <a:ext cx="4570412" cy="3429000"/>
          </a:xfrm>
          <a:prstGeom prst="rect">
            <a:avLst/>
          </a:prstGeom>
          <a:no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5715" name="Rectangle 3"/>
          <p:cNvSpPr>
            <a:spLocks noGrp="1" noChangeArrowheads="1"/>
          </p:cNvSpPr>
          <p:nvPr>
            <p:ph type="body" idx="1"/>
          </p:nvPr>
        </p:nvSpPr>
        <p:spPr bwMode="auto">
          <a:xfrm>
            <a:off x="685800" y="4343971"/>
            <a:ext cx="5486400" cy="4114311"/>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0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14BC95A-E500-4CC1-9DB8-7261106C235C}" type="slidenum">
              <a:rPr lang="en-US" smtClean="0">
                <a:solidFill>
                  <a:prstClr val="black">
                    <a:tint val="75000"/>
                  </a:prstClr>
                </a:solidFill>
              </a:rPr>
              <a:pPr/>
              <a:t>‹#›</a:t>
            </a:fld>
            <a:endParaRPr lang="en-US">
              <a:solidFill>
                <a:prstClr val="black">
                  <a:tint val="75000"/>
                </a:prstClr>
              </a:solidFill>
            </a:endParaRPr>
          </a:p>
        </p:txBody>
      </p:sp>
      <p:pic>
        <p:nvPicPr>
          <p:cNvPr id="7" name="Picture 1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4191000"/>
            <a:ext cx="1752600" cy="2667000"/>
          </a:xfrm>
          <a:prstGeom prst="rect">
            <a:avLst/>
          </a:prstGeom>
          <a:noFill/>
        </p:spPr>
      </p:pic>
    </p:spTree>
    <p:extLst>
      <p:ext uri="{BB962C8B-B14F-4D97-AF65-F5344CB8AC3E}">
        <p14:creationId xmlns:p14="http://schemas.microsoft.com/office/powerpoint/2010/main" val="3125705008"/>
      </p:ext>
    </p:extLst>
  </p:cSld>
  <p:clrMapOvr>
    <a:masterClrMapping/>
  </p:clrMapOvr>
  <p:transition spd="med">
    <p:wheel spokes="2"/>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1F2A8FC-C817-4295-A8B7-E6C8FD336EE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80917550"/>
      </p:ext>
    </p:extLst>
  </p:cSld>
  <p:clrMapOvr>
    <a:masterClrMapping/>
  </p:clrMapOvr>
  <p:transition spd="med">
    <p:wheel spokes="2"/>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2313AD6-F287-4CD4-8DE5-9F11808C8B3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34060562"/>
      </p:ext>
    </p:extLst>
  </p:cSld>
  <p:clrMapOvr>
    <a:masterClrMapping/>
  </p:clrMapOvr>
  <p:transition spd="med">
    <p:wheel spokes="2"/>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lumMod val="75000"/>
                  </a:schemeClr>
                </a:solidFill>
              </a:defRPr>
            </a:lvl1p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B02CDD6-0E66-4600-B615-371EA19823B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2717326"/>
      </p:ext>
    </p:extLst>
  </p:cSld>
  <p:clrMapOvr>
    <a:masterClrMapping/>
  </p:clrMapOvr>
  <p:transition spd="med">
    <p:wheel spokes="2"/>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B6E38C0-9A55-4AFB-8D83-A137C8B0C7D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38518042"/>
      </p:ext>
    </p:extLst>
  </p:cSld>
  <p:clrMapOvr>
    <a:masterClrMapping/>
  </p:clrMapOvr>
  <p:transition spd="med">
    <p:wheel spokes="2"/>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F642856-FB3A-4C0C-8BEF-7BB04519405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6700946"/>
      </p:ext>
    </p:extLst>
  </p:cSld>
  <p:clrMapOvr>
    <a:masterClrMapping/>
  </p:clrMapOvr>
  <p:transition spd="med">
    <p:wheel spokes="2"/>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203F21C-7D7C-450E-AD30-38CE5F77CD1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41995508"/>
      </p:ext>
    </p:extLst>
  </p:cSld>
  <p:clrMapOvr>
    <a:masterClrMapping/>
  </p:clrMapOvr>
  <p:transition spd="med">
    <p:wheel spokes="2"/>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7E2916A-AC8C-48E2-9B78-3A8CCE2A25E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92161487"/>
      </p:ext>
    </p:extLst>
  </p:cSld>
  <p:clrMapOvr>
    <a:masterClrMapping/>
  </p:clrMapOvr>
  <p:transition spd="med">
    <p:wheel spokes="2"/>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B67C06C-F42A-4802-AA50-CF5FF56D1DC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1980797"/>
      </p:ext>
    </p:extLst>
  </p:cSld>
  <p:clrMapOvr>
    <a:masterClrMapping/>
  </p:clrMapOvr>
  <p:transition spd="med">
    <p:wheel spokes="2"/>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E2A2840-837C-45A0-BAC1-C2BDFCE9C49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8370475"/>
      </p:ext>
    </p:extLst>
  </p:cSld>
  <p:clrMapOvr>
    <a:masterClrMapping/>
  </p:clrMapOvr>
  <p:transition spd="med">
    <p:wheel spokes="2"/>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A8659F1-4F10-41B9-8662-9834BD77DF6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6081695"/>
      </p:ext>
    </p:extLst>
  </p:cSld>
  <p:clrMapOvr>
    <a:masterClrMapping/>
  </p:clrMapOvr>
  <p:transition spd="med">
    <p:wheel spokes="2"/>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horizon.png"/>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flipV="1">
            <a:off x="4175" y="533400"/>
            <a:ext cx="9144000" cy="6324600"/>
          </a:xfrm>
          <a:prstGeom prst="rect">
            <a:avLst/>
          </a:prstGeom>
        </p:spPr>
      </p:pic>
      <p:sp>
        <p:nvSpPr>
          <p:cNvPr id="15" name="Rounded Rectangle 14"/>
          <p:cNvSpPr/>
          <p:nvPr userDrawn="1"/>
        </p:nvSpPr>
        <p:spPr>
          <a:xfrm>
            <a:off x="4175" y="5057552"/>
            <a:ext cx="9143999" cy="1800448"/>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0" fontAlgn="base" hangingPunct="0">
              <a:spcBef>
                <a:spcPct val="0"/>
              </a:spcBef>
              <a:spcAft>
                <a:spcPct val="0"/>
              </a:spcAft>
            </a:pPr>
            <a:endParaRPr lang="en-US">
              <a:solidFill>
                <a:prstClr val="black">
                  <a:tint val="75000"/>
                </a:prstClr>
              </a:solidFill>
              <a:latin typeface="Time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pPr>
            <a:endParaRPr lang="en-US">
              <a:solidFill>
                <a:prstClr val="black">
                  <a:tint val="75000"/>
                </a:prstClr>
              </a:solidFill>
              <a:latin typeface="Time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C01827FE-3F56-49B3-B567-99CF27922DCF}" type="slidenum">
              <a:rPr lang="en-US" smtClean="0">
                <a:solidFill>
                  <a:prstClr val="black">
                    <a:tint val="75000"/>
                  </a:prstClr>
                </a:solidFill>
                <a:latin typeface="Times"/>
              </a:rPr>
              <a:pPr eaLnBrk="0" fontAlgn="base" hangingPunct="0">
                <a:spcBef>
                  <a:spcPct val="0"/>
                </a:spcBef>
                <a:spcAft>
                  <a:spcPct val="0"/>
                </a:spcAft>
              </a:pPr>
              <a:t>‹#›</a:t>
            </a:fld>
            <a:endParaRPr lang="en-US">
              <a:solidFill>
                <a:prstClr val="black">
                  <a:tint val="75000"/>
                </a:prstClr>
              </a:solidFill>
              <a:latin typeface="Times"/>
            </a:endParaRPr>
          </a:p>
        </p:txBody>
      </p:sp>
      <p:grpSp>
        <p:nvGrpSpPr>
          <p:cNvPr id="9" name="Group 15"/>
          <p:cNvGrpSpPr>
            <a:grpSpLocks noChangeAspect="1"/>
          </p:cNvGrpSpPr>
          <p:nvPr userDrawn="1"/>
        </p:nvGrpSpPr>
        <p:grpSpPr bwMode="hidden">
          <a:xfrm flipV="1">
            <a:off x="0" y="5057551"/>
            <a:ext cx="9148175" cy="1349445"/>
            <a:chOff x="-3905251" y="4294188"/>
            <a:chExt cx="13027839"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968547087"/>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ransition spd="med">
    <p:wheel spokes="2"/>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7.png"/><Relationship Id="rId7" Type="http://schemas.openxmlformats.org/officeDocument/2006/relationships/diagramColors" Target="../diagrams/colors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5.xml"/><Relationship Id="rId3" Type="http://schemas.microsoft.com/office/2007/relationships/hdphoto" Target="../media/hdphoto1.wdp"/><Relationship Id="rId7" Type="http://schemas.openxmlformats.org/officeDocument/2006/relationships/diagramQuickStyle" Target="../diagrams/quickStyle5.xml"/><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35.png"/><Relationship Id="rId9" Type="http://schemas.microsoft.com/office/2007/relationships/diagramDrawing" Target="../diagrams/drawing5.xml"/></Relationships>
</file>

<file path=ppt/slides/_rels/slide2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1.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44.jpeg"/><Relationship Id="rId4" Type="http://schemas.openxmlformats.org/officeDocument/2006/relationships/image" Target="../media/image43.gif"/></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8.xml"/><Relationship Id="rId5" Type="http://schemas.openxmlformats.org/officeDocument/2006/relationships/image" Target="../media/image46.png"/><Relationship Id="rId4" Type="http://schemas.openxmlformats.org/officeDocument/2006/relationships/image" Target="../media/image45.png"/></Relationships>
</file>

<file path=ppt/slides/_rels/slide54.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slideLayout" Target="../slideLayouts/slideLayout2.xml"/><Relationship Id="rId1" Type="http://schemas.openxmlformats.org/officeDocument/2006/relationships/themeOverride" Target="../theme/themeOverride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55.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slideLayout" Target="../slideLayouts/slideLayout2.xml"/><Relationship Id="rId1" Type="http://schemas.openxmlformats.org/officeDocument/2006/relationships/themeOverride" Target="../theme/themeOverride10.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5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0.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3.xml"/><Relationship Id="rId7" Type="http://schemas.openxmlformats.org/officeDocument/2006/relationships/image" Target="../media/image1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1066800"/>
            <a:ext cx="6781800" cy="1295400"/>
          </a:xfrm>
        </p:spPr>
        <p:txBody>
          <a:bodyPr>
            <a:noAutofit/>
          </a:bodyPr>
          <a:lstStyle/>
          <a:p>
            <a:pPr algn="l"/>
            <a:r>
              <a:rPr lang="id-ID" dirty="0" smtClean="0"/>
              <a:t>Ibu Sehat, Bayi Sehat</a:t>
            </a:r>
            <a:endParaRPr lang="id-ID" dirty="0"/>
          </a:p>
        </p:txBody>
      </p:sp>
      <p:sp>
        <p:nvSpPr>
          <p:cNvPr id="5" name="Subtitle 4"/>
          <p:cNvSpPr>
            <a:spLocks noGrp="1"/>
          </p:cNvSpPr>
          <p:nvPr>
            <p:ph type="subTitle" idx="1"/>
          </p:nvPr>
        </p:nvSpPr>
        <p:spPr>
          <a:xfrm>
            <a:off x="304800" y="2133600"/>
            <a:ext cx="8610600" cy="762000"/>
          </a:xfrm>
        </p:spPr>
        <p:txBody>
          <a:bodyPr>
            <a:noAutofit/>
          </a:bodyPr>
          <a:lstStyle/>
          <a:p>
            <a:pPr>
              <a:spcBef>
                <a:spcPts val="0"/>
              </a:spcBef>
            </a:pPr>
            <a:r>
              <a:rPr lang="id-ID" sz="4800" i="1"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Nutrisi Ibu dalam </a:t>
            </a:r>
            <a:r>
              <a:rPr lang="id-ID" sz="4800" i="1"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Kehamilan</a:t>
            </a:r>
            <a:endParaRPr lang="en-US" sz="4800" i="1"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endParaRPr>
          </a:p>
          <a:p>
            <a:pPr>
              <a:spcBef>
                <a:spcPts val="0"/>
              </a:spcBef>
            </a:pPr>
            <a:r>
              <a:rPr lang="en-US" sz="4800" i="1"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Dan </a:t>
            </a:r>
            <a:r>
              <a:rPr lang="en-US" sz="4800" i="1" dirty="0" err="1"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Tumbuh</a:t>
            </a:r>
            <a:r>
              <a:rPr lang="en-US" sz="4800" i="1"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 </a:t>
            </a:r>
            <a:r>
              <a:rPr lang="en-US" sz="4800" i="1" dirty="0" err="1"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Kembang</a:t>
            </a:r>
            <a:r>
              <a:rPr lang="en-US" sz="4800" i="1" dirty="0"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 </a:t>
            </a:r>
            <a:r>
              <a:rPr lang="en-US" sz="4800" i="1" dirty="0" err="1" smtClean="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rPr>
              <a:t>Janin</a:t>
            </a:r>
            <a:endParaRPr lang="id-ID" sz="4800" i="1" dirty="0">
              <a:ln w="18415" cmpd="sng">
                <a:solidFill>
                  <a:srgbClr val="FFFFFF"/>
                </a:solidFill>
                <a:prstDash val="solid"/>
              </a:ln>
              <a:solidFill>
                <a:srgbClr val="FFFFFF"/>
              </a:solidFill>
              <a:effectLst>
                <a:glow rad="139700">
                  <a:schemeClr val="accent3">
                    <a:satMod val="175000"/>
                    <a:alpha val="40000"/>
                  </a:schemeClr>
                </a:glow>
                <a:outerShdw blurRad="63500" dir="3600000" algn="tl" rotWithShape="0">
                  <a:srgbClr val="000000">
                    <a:alpha val="70000"/>
                  </a:srgbClr>
                </a:outerShdw>
              </a:effectLst>
            </a:endParaRPr>
          </a:p>
        </p:txBody>
      </p:sp>
      <p:sp>
        <p:nvSpPr>
          <p:cNvPr id="2" name="Slide Number Placeholder 1"/>
          <p:cNvSpPr>
            <a:spLocks noGrp="1"/>
          </p:cNvSpPr>
          <p:nvPr>
            <p:ph type="sldNum" sz="quarter" idx="12"/>
          </p:nvPr>
        </p:nvSpPr>
        <p:spPr/>
        <p:txBody>
          <a:bodyPr/>
          <a:lstStyle/>
          <a:p>
            <a:fld id="{FB67C06C-F42A-4802-AA50-CF5FF56D1DCB}" type="slidenum">
              <a:rPr lang="en-US" smtClean="0">
                <a:solidFill>
                  <a:prstClr val="black">
                    <a:tint val="75000"/>
                  </a:prstClr>
                </a:solidFill>
              </a:rPr>
              <a:pPr/>
              <a:t>1</a:t>
            </a:fld>
            <a:endParaRPr lang="en-US">
              <a:solidFill>
                <a:prstClr val="black">
                  <a:tint val="75000"/>
                </a:prstClr>
              </a:solidFill>
            </a:endParaRPr>
          </a:p>
        </p:txBody>
      </p:sp>
      <p:pic>
        <p:nvPicPr>
          <p:cNvPr id="6" name="Picture 6" descr="MCj04259140000[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3429000" y="4114800"/>
            <a:ext cx="2180823" cy="24038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TextBox 3"/>
          <p:cNvSpPr txBox="1"/>
          <p:nvPr/>
        </p:nvSpPr>
        <p:spPr>
          <a:xfrm>
            <a:off x="5029201" y="4114800"/>
            <a:ext cx="4038600" cy="461665"/>
          </a:xfrm>
          <a:prstGeom prst="rect">
            <a:avLst/>
          </a:prstGeom>
          <a:noFill/>
        </p:spPr>
        <p:txBody>
          <a:bodyPr wrap="square" rtlCol="0">
            <a:spAutoFit/>
          </a:bodyPr>
          <a:lstStyle/>
          <a:p>
            <a:pPr algn="r"/>
            <a:r>
              <a:rPr lang="en-US" sz="2400" b="1" dirty="0" err="1" smtClean="0">
                <a:latin typeface="+mj-lt"/>
              </a:rPr>
              <a:t>Dr.M.Nooryanto,Sp.OG</a:t>
            </a:r>
            <a:endParaRPr lang="en-US" sz="2400" b="1" dirty="0">
              <a:latin typeface="+mj-lt"/>
            </a:endParaRPr>
          </a:p>
        </p:txBody>
      </p:sp>
    </p:spTree>
    <p:extLst>
      <p:ext uri="{BB962C8B-B14F-4D97-AF65-F5344CB8AC3E}">
        <p14:creationId xmlns:p14="http://schemas.microsoft.com/office/powerpoint/2010/main" val="2518263008"/>
      </p:ext>
    </p:extLst>
  </p:cSld>
  <p:clrMapOvr>
    <a:masterClrMapping/>
  </p:clrMapOvr>
  <p:transition spd="med">
    <p:wheel spokes="2"/>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2"/>
          <p:cNvSpPr>
            <a:spLocks noGrp="1"/>
          </p:cNvSpPr>
          <p:nvPr>
            <p:ph type="ftr" sz="quarter" idx="11"/>
          </p:nvPr>
        </p:nvSpPr>
        <p:spPr/>
        <p:txBody>
          <a:bodyPr/>
          <a:lstStyle/>
          <a:p>
            <a:pPr>
              <a:defRPr/>
            </a:pPr>
            <a:r>
              <a:rPr lang="en-US"/>
              <a:t>© 2007 Thomson - Wadsworth</a:t>
            </a:r>
          </a:p>
        </p:txBody>
      </p:sp>
      <p:pic>
        <p:nvPicPr>
          <p:cNvPr id="11267" name="Picture 4" descr="1003c"/>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357313"/>
            <a:ext cx="4014788" cy="405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5" descr="1003d"/>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51313" y="1357313"/>
            <a:ext cx="4992687" cy="405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543284"/>
      </p:ext>
    </p:extLst>
  </p:cSld>
  <p:clrMapOvr>
    <a:masterClrMapping/>
  </p:clrMapOvr>
  <p:transition spd="med">
    <p:wheel spokes="2"/>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en-US" smtClean="0"/>
              <a:t>Critical Periods</a:t>
            </a:r>
          </a:p>
        </p:txBody>
      </p:sp>
      <p:sp>
        <p:nvSpPr>
          <p:cNvPr id="29699" name="Rectangle 3"/>
          <p:cNvSpPr>
            <a:spLocks noGrp="1" noChangeArrowheads="1"/>
          </p:cNvSpPr>
          <p:nvPr>
            <p:ph type="body" idx="1"/>
          </p:nvPr>
        </p:nvSpPr>
        <p:spPr>
          <a:xfrm>
            <a:off x="3733800" y="1676400"/>
            <a:ext cx="4800600" cy="1600200"/>
          </a:xfrm>
        </p:spPr>
        <p:txBody>
          <a:bodyPr>
            <a:normAutofit fontScale="92500" lnSpcReduction="20000"/>
          </a:bodyPr>
          <a:lstStyle/>
          <a:p>
            <a:pPr eaLnBrk="1" hangingPunct="1"/>
            <a:r>
              <a:rPr lang="id-ID" smtClean="0"/>
              <a:t>Perkembangan tiap organ berlangsung pada waktu tertentu (periode kritis/</a:t>
            </a:r>
            <a:r>
              <a:rPr lang="en-US" i="1" smtClean="0"/>
              <a:t>critical period</a:t>
            </a:r>
            <a:r>
              <a:rPr lang="en-US" smtClean="0"/>
              <a:t>)</a:t>
            </a:r>
          </a:p>
        </p:txBody>
      </p:sp>
      <p:pic>
        <p:nvPicPr>
          <p:cNvPr id="7" name="Picture 2" descr="E:\My pictures\Dropbox\Photo 23-01-2012 17 56 44.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0" y="1600200"/>
            <a:ext cx="3581400" cy="401116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Diagram 1"/>
          <p:cNvGraphicFramePr/>
          <p:nvPr>
            <p:extLst>
              <p:ext uri="{D42A27DB-BD31-4B8C-83A1-F6EECF244321}">
                <p14:modId xmlns:p14="http://schemas.microsoft.com/office/powerpoint/2010/main" val="2820422765"/>
              </p:ext>
            </p:extLst>
          </p:nvPr>
        </p:nvGraphicFramePr>
        <p:xfrm>
          <a:off x="3733800" y="3505200"/>
          <a:ext cx="5105400" cy="20607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236653048"/>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box(out)">
                                      <p:cBhvr>
                                        <p:cTn id="7" dur="500"/>
                                        <p:tgtEl>
                                          <p:spTgt spid="296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lstStyle/>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12</a:t>
            </a:fld>
            <a:endParaRPr lang="en-US">
              <a:solidFill>
                <a:prstClr val="black">
                  <a:tint val="75000"/>
                </a:prstClr>
              </a:solidFill>
            </a:endParaRPr>
          </a:p>
        </p:txBody>
      </p:sp>
      <p:pic>
        <p:nvPicPr>
          <p:cNvPr id="5" name="Picture 3" descr="CP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2895486657"/>
      </p:ext>
    </p:extLst>
  </p:cSld>
  <p:clrMapOvr>
    <a:masterClrMapping/>
  </p:clrMapOvr>
  <p:transition spd="med">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6" name="Rectangle 6"/>
          <p:cNvSpPr>
            <a:spLocks noGrp="1" noChangeArrowheads="1"/>
          </p:cNvSpPr>
          <p:nvPr>
            <p:ph type="title"/>
          </p:nvPr>
        </p:nvSpPr>
        <p:spPr/>
        <p:txBody>
          <a:bodyPr/>
          <a:lstStyle/>
          <a:p>
            <a:r>
              <a:rPr lang="en-US" dirty="0" err="1" smtClean="0"/>
              <a:t>Bulan</a:t>
            </a:r>
            <a:r>
              <a:rPr lang="en-US" dirty="0" smtClean="0"/>
              <a:t> </a:t>
            </a:r>
            <a:r>
              <a:rPr lang="en-US" dirty="0" err="1" smtClean="0"/>
              <a:t>ke</a:t>
            </a:r>
            <a:r>
              <a:rPr lang="en-US" dirty="0" smtClean="0"/>
              <a:t> -1</a:t>
            </a:r>
            <a:endParaRPr lang="en-US" dirty="0"/>
          </a:p>
        </p:txBody>
      </p:sp>
      <p:sp>
        <p:nvSpPr>
          <p:cNvPr id="81927" name="Rectangle 7"/>
          <p:cNvSpPr>
            <a:spLocks noGrp="1" noChangeArrowheads="1"/>
          </p:cNvSpPr>
          <p:nvPr>
            <p:ph type="body" sz="half" idx="1"/>
          </p:nvPr>
        </p:nvSpPr>
        <p:spPr/>
        <p:txBody>
          <a:bodyPr/>
          <a:lstStyle/>
          <a:p>
            <a:pPr>
              <a:lnSpc>
                <a:spcPct val="90000"/>
              </a:lnSpc>
            </a:pPr>
            <a:endParaRPr lang="en-US" sz="2000"/>
          </a:p>
        </p:txBody>
      </p:sp>
      <p:pic>
        <p:nvPicPr>
          <p:cNvPr id="81925" name="Picture 5" descr="wc_fd_f-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00199"/>
            <a:ext cx="5410200" cy="5004021"/>
          </a:xfrm>
          <a:prstGeom prst="rect">
            <a:avLst/>
          </a:prstGeom>
          <a:noFill/>
          <a:extLst>
            <a:ext uri="{909E8E84-426E-40DD-AFC4-6F175D3DCCD1}">
              <a14:hiddenFill xmlns:a14="http://schemas.microsoft.com/office/drawing/2010/main">
                <a:solidFill>
                  <a:srgbClr val="FFFFFF"/>
                </a:solidFill>
              </a14:hiddenFill>
            </a:ext>
          </a:extLst>
        </p:spPr>
      </p:pic>
      <p:sp>
        <p:nvSpPr>
          <p:cNvPr id="81928" name="Rectangle 8"/>
          <p:cNvSpPr>
            <a:spLocks noGrp="1" noChangeArrowheads="1"/>
          </p:cNvSpPr>
          <p:nvPr>
            <p:ph type="body" sz="half" idx="2"/>
          </p:nvPr>
        </p:nvSpPr>
        <p:spPr/>
        <p:txBody>
          <a:bodyPr>
            <a:noAutofit/>
          </a:bodyPr>
          <a:lstStyle/>
          <a:p>
            <a:pPr>
              <a:lnSpc>
                <a:spcPct val="90000"/>
              </a:lnSpc>
            </a:pPr>
            <a:r>
              <a:rPr lang="en-US" sz="2400" b="1" dirty="0" smtClean="0"/>
              <a:t>Trimester </a:t>
            </a:r>
            <a:r>
              <a:rPr lang="en-US" sz="2400" b="1" dirty="0" err="1" smtClean="0"/>
              <a:t>Pertama</a:t>
            </a:r>
            <a:endParaRPr lang="en-US" sz="2400" b="1" dirty="0" smtClean="0"/>
          </a:p>
          <a:p>
            <a:pPr>
              <a:lnSpc>
                <a:spcPct val="90000"/>
              </a:lnSpc>
            </a:pPr>
            <a:r>
              <a:rPr lang="en-US" sz="2400" i="1" dirty="0" err="1" smtClean="0"/>
              <a:t>Akhir</a:t>
            </a:r>
            <a:r>
              <a:rPr lang="en-US" sz="2400" i="1" dirty="0" smtClean="0"/>
              <a:t> </a:t>
            </a:r>
            <a:r>
              <a:rPr lang="en-US" sz="2400" i="1" dirty="0" err="1" smtClean="0"/>
              <a:t>minggu</a:t>
            </a:r>
            <a:r>
              <a:rPr lang="en-US" sz="2400" i="1" dirty="0" smtClean="0"/>
              <a:t> </a:t>
            </a:r>
            <a:r>
              <a:rPr lang="en-US" sz="2400" i="1" dirty="0" err="1" smtClean="0"/>
              <a:t>keempat</a:t>
            </a:r>
            <a:r>
              <a:rPr lang="en-US" sz="2400" i="1" dirty="0" smtClean="0"/>
              <a:t>: </a:t>
            </a:r>
            <a:endParaRPr lang="en-US" sz="2400" dirty="0"/>
          </a:p>
          <a:p>
            <a:pPr marL="457200" indent="-457200">
              <a:lnSpc>
                <a:spcPct val="90000"/>
              </a:lnSpc>
              <a:buFont typeface="+mj-lt"/>
              <a:buAutoNum type="arabicPeriod"/>
            </a:pPr>
            <a:r>
              <a:rPr lang="en-US" sz="2400" dirty="0" err="1" smtClean="0"/>
              <a:t>Janin</a:t>
            </a:r>
            <a:r>
              <a:rPr lang="en-US" sz="2400" dirty="0" smtClean="0"/>
              <a:t> </a:t>
            </a:r>
            <a:r>
              <a:rPr lang="en-US" sz="2400" dirty="0" err="1" smtClean="0"/>
              <a:t>sepanjang</a:t>
            </a:r>
            <a:r>
              <a:rPr lang="en-US" sz="2400" dirty="0" smtClean="0"/>
              <a:t> ¼ </a:t>
            </a:r>
            <a:r>
              <a:rPr lang="en-US" sz="2400" dirty="0" err="1" smtClean="0"/>
              <a:t>inci</a:t>
            </a:r>
            <a:endParaRPr lang="en-US" sz="2400" dirty="0"/>
          </a:p>
          <a:p>
            <a:pPr marL="457200" indent="-457200">
              <a:lnSpc>
                <a:spcPct val="90000"/>
              </a:lnSpc>
              <a:buFont typeface="+mj-lt"/>
              <a:buAutoNum type="arabicPeriod"/>
            </a:pPr>
            <a:r>
              <a:rPr lang="en-US" sz="2400" dirty="0" err="1" smtClean="0"/>
              <a:t>Jantung</a:t>
            </a:r>
            <a:r>
              <a:rPr lang="en-US" sz="2400" dirty="0" smtClean="0"/>
              <a:t>, </a:t>
            </a:r>
            <a:r>
              <a:rPr lang="en-US" sz="2400" dirty="0" err="1" smtClean="0"/>
              <a:t>sistem</a:t>
            </a:r>
            <a:r>
              <a:rPr lang="en-US" sz="2400" dirty="0" smtClean="0"/>
              <a:t> </a:t>
            </a:r>
            <a:r>
              <a:rPr lang="en-US" sz="2400" dirty="0" err="1" smtClean="0"/>
              <a:t>pencernaan</a:t>
            </a:r>
            <a:r>
              <a:rPr lang="en-US" sz="2400" dirty="0" smtClean="0"/>
              <a:t>, </a:t>
            </a:r>
            <a:r>
              <a:rPr lang="en-US" sz="2400" dirty="0" err="1" smtClean="0"/>
              <a:t>tulang</a:t>
            </a:r>
            <a:r>
              <a:rPr lang="en-US" sz="2400" dirty="0" smtClean="0"/>
              <a:t> </a:t>
            </a:r>
            <a:r>
              <a:rPr lang="en-US" sz="2400" dirty="0" err="1" smtClean="0"/>
              <a:t>belakang</a:t>
            </a:r>
            <a:r>
              <a:rPr lang="en-US" sz="2400" dirty="0" smtClean="0"/>
              <a:t> </a:t>
            </a:r>
            <a:r>
              <a:rPr lang="en-US" sz="2400" dirty="0" err="1" smtClean="0"/>
              <a:t>dan</a:t>
            </a:r>
            <a:r>
              <a:rPr lang="en-US" sz="2400" dirty="0" smtClean="0"/>
              <a:t> </a:t>
            </a:r>
            <a:r>
              <a:rPr lang="en-US" sz="2400" dirty="0" err="1" smtClean="0"/>
              <a:t>sumsum</a:t>
            </a:r>
            <a:r>
              <a:rPr lang="en-US" sz="2400" dirty="0" smtClean="0"/>
              <a:t> </a:t>
            </a:r>
            <a:r>
              <a:rPr lang="en-US" sz="2400" dirty="0" err="1" smtClean="0"/>
              <a:t>tulang</a:t>
            </a:r>
            <a:r>
              <a:rPr lang="en-US" sz="2400" dirty="0" smtClean="0"/>
              <a:t> </a:t>
            </a:r>
            <a:r>
              <a:rPr lang="en-US" sz="2400" dirty="0" err="1" smtClean="0"/>
              <a:t>mulai</a:t>
            </a:r>
            <a:r>
              <a:rPr lang="en-US" sz="2400" dirty="0" smtClean="0"/>
              <a:t> </a:t>
            </a:r>
            <a:r>
              <a:rPr lang="en-US" sz="2400" dirty="0" err="1" smtClean="0"/>
              <a:t>membentuk</a:t>
            </a:r>
            <a:endParaRPr lang="en-US" sz="2400" dirty="0"/>
          </a:p>
          <a:p>
            <a:pPr marL="457200" indent="-457200">
              <a:lnSpc>
                <a:spcPct val="90000"/>
              </a:lnSpc>
              <a:buFont typeface="+mj-lt"/>
              <a:buAutoNum type="arabicPeriod"/>
            </a:pPr>
            <a:r>
              <a:rPr lang="en-US" sz="2400" dirty="0" err="1" smtClean="0"/>
              <a:t>Plasenta</a:t>
            </a:r>
            <a:r>
              <a:rPr lang="en-US" sz="2400" dirty="0" smtClean="0"/>
              <a:t> </a:t>
            </a:r>
            <a:r>
              <a:rPr lang="en-US" sz="2400" dirty="0" err="1" smtClean="0"/>
              <a:t>mulai</a:t>
            </a:r>
            <a:r>
              <a:rPr lang="en-US" sz="2400" dirty="0" smtClean="0"/>
              <a:t> </a:t>
            </a:r>
            <a:r>
              <a:rPr lang="en-US" sz="2400" dirty="0" err="1" smtClean="0"/>
              <a:t>berkembang</a:t>
            </a:r>
            <a:endParaRPr lang="en-US" sz="2400" dirty="0"/>
          </a:p>
          <a:p>
            <a:pPr marL="457200" indent="-457200">
              <a:lnSpc>
                <a:spcPct val="90000"/>
              </a:lnSpc>
              <a:buFont typeface="+mj-lt"/>
              <a:buAutoNum type="arabicPeriod"/>
            </a:pPr>
            <a:r>
              <a:rPr lang="en-US" sz="2400" dirty="0" err="1" smtClean="0"/>
              <a:t>Sebuah</a:t>
            </a:r>
            <a:r>
              <a:rPr lang="en-US" sz="2400" dirty="0"/>
              <a:t> </a:t>
            </a:r>
            <a:r>
              <a:rPr lang="en-US" sz="2400" dirty="0" err="1" smtClean="0"/>
              <a:t>telur</a:t>
            </a:r>
            <a:r>
              <a:rPr lang="en-US" sz="2400" dirty="0" smtClean="0"/>
              <a:t> yang </a:t>
            </a:r>
            <a:r>
              <a:rPr lang="en-US" sz="2400" dirty="0" err="1" smtClean="0"/>
              <a:t>telah</a:t>
            </a:r>
            <a:r>
              <a:rPr lang="en-US" sz="2400" dirty="0" smtClean="0"/>
              <a:t> </a:t>
            </a:r>
            <a:r>
              <a:rPr lang="en-US" sz="2400" dirty="0" err="1" smtClean="0"/>
              <a:t>dibuahi</a:t>
            </a:r>
            <a:r>
              <a:rPr lang="en-US" sz="2400" dirty="0" smtClean="0"/>
              <a:t> </a:t>
            </a:r>
            <a:r>
              <a:rPr lang="en-US" sz="2400" dirty="0" err="1" smtClean="0"/>
              <a:t>saat</a:t>
            </a:r>
            <a:r>
              <a:rPr lang="en-US" sz="2400" dirty="0" smtClean="0"/>
              <a:t> </a:t>
            </a:r>
            <a:r>
              <a:rPr lang="en-US" sz="2400" dirty="0" err="1" smtClean="0"/>
              <a:t>ini</a:t>
            </a:r>
            <a:r>
              <a:rPr lang="en-US" sz="2400" dirty="0" smtClean="0"/>
              <a:t> </a:t>
            </a:r>
            <a:r>
              <a:rPr lang="en-US" sz="2400" dirty="0" err="1" smtClean="0"/>
              <a:t>berukuaran</a:t>
            </a:r>
            <a:r>
              <a:rPr lang="en-US" sz="2400" dirty="0" smtClean="0"/>
              <a:t> 10.000 kali </a:t>
            </a:r>
            <a:r>
              <a:rPr lang="en-US" sz="2400" dirty="0" err="1" smtClean="0"/>
              <a:t>dari</a:t>
            </a:r>
            <a:r>
              <a:rPr lang="en-US" sz="2400" dirty="0" smtClean="0"/>
              <a:t> </a:t>
            </a:r>
            <a:r>
              <a:rPr lang="en-US" sz="2400" dirty="0" err="1" smtClean="0"/>
              <a:t>ukurannya</a:t>
            </a:r>
            <a:r>
              <a:rPr lang="en-US" sz="2400" dirty="0" smtClean="0"/>
              <a:t> </a:t>
            </a:r>
            <a:r>
              <a:rPr lang="en-US" sz="2400" dirty="0" err="1" smtClean="0"/>
              <a:t>saat</a:t>
            </a:r>
            <a:r>
              <a:rPr lang="en-US" sz="2400" dirty="0" smtClean="0"/>
              <a:t> </a:t>
            </a:r>
            <a:r>
              <a:rPr lang="en-US" sz="2400" dirty="0" err="1" smtClean="0"/>
              <a:t>konsepsi</a:t>
            </a:r>
            <a:r>
              <a:rPr lang="en-US" sz="2400" dirty="0" smtClean="0"/>
              <a:t>.</a:t>
            </a:r>
            <a:endParaRPr lang="en-US" sz="2400" dirty="0"/>
          </a:p>
          <a:p>
            <a:pPr>
              <a:lnSpc>
                <a:spcPct val="90000"/>
              </a:lnSpc>
            </a:pPr>
            <a:endParaRPr lang="en-US" sz="2400" dirty="0"/>
          </a:p>
        </p:txBody>
      </p:sp>
    </p:spTree>
    <p:extLst>
      <p:ext uri="{BB962C8B-B14F-4D97-AF65-F5344CB8AC3E}">
        <p14:creationId xmlns:p14="http://schemas.microsoft.com/office/powerpoint/2010/main" val="3348969570"/>
      </p:ext>
    </p:extLst>
  </p:cSld>
  <p:clrMapOvr>
    <a:masterClrMapping/>
  </p:clrMapOvr>
  <p:transition spd="med">
    <p:wheel spokes="2"/>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mo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850900"/>
            <a:ext cx="7772400" cy="5891213"/>
          </a:xfrm>
          <a:prstGeom prst="rect">
            <a:avLst/>
          </a:prstGeom>
          <a:noFill/>
          <a:extLst>
            <a:ext uri="{909E8E84-426E-40DD-AFC4-6F175D3DCCD1}">
              <a14:hiddenFill xmlns:a14="http://schemas.microsoft.com/office/drawing/2010/main">
                <a:solidFill>
                  <a:srgbClr val="FFFFFF"/>
                </a:solidFill>
              </a14:hiddenFill>
            </a:ext>
          </a:extLst>
        </p:spPr>
      </p:pic>
      <p:sp>
        <p:nvSpPr>
          <p:cNvPr id="14341" name="Rectangle 5"/>
          <p:cNvSpPr>
            <a:spLocks noGrp="1" noChangeArrowheads="1"/>
          </p:cNvSpPr>
          <p:nvPr>
            <p:ph type="title"/>
          </p:nvPr>
        </p:nvSpPr>
        <p:spPr>
          <a:xfrm>
            <a:off x="533400" y="304800"/>
            <a:ext cx="4038600" cy="609600"/>
          </a:xfrm>
        </p:spPr>
        <p:txBody>
          <a:bodyPr>
            <a:normAutofit fontScale="90000"/>
          </a:bodyPr>
          <a:lstStyle/>
          <a:p>
            <a:pPr algn="l"/>
            <a:r>
              <a:rPr lang="en-US" sz="4000" dirty="0" smtClean="0"/>
              <a:t>First Month</a:t>
            </a:r>
            <a:endParaRPr lang="en-US" sz="4000" dirty="0"/>
          </a:p>
        </p:txBody>
      </p:sp>
    </p:spTree>
    <p:extLst>
      <p:ext uri="{BB962C8B-B14F-4D97-AF65-F5344CB8AC3E}">
        <p14:creationId xmlns:p14="http://schemas.microsoft.com/office/powerpoint/2010/main" val="105147794"/>
      </p:ext>
    </p:extLst>
  </p:cSld>
  <p:clrMapOvr>
    <a:masterClrMapping/>
  </p:clrMapOvr>
  <p:transition spd="med">
    <p:wheel spokes="2"/>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dirty="0" err="1" smtClean="0"/>
              <a:t>Bulan</a:t>
            </a:r>
            <a:r>
              <a:rPr lang="en-US" dirty="0" smtClean="0"/>
              <a:t> </a:t>
            </a:r>
            <a:r>
              <a:rPr lang="en-US" dirty="0" err="1" smtClean="0"/>
              <a:t>ke</a:t>
            </a:r>
            <a:r>
              <a:rPr lang="en-US" dirty="0" smtClean="0"/>
              <a:t> - 2</a:t>
            </a:r>
            <a:endParaRPr lang="en-US" dirty="0"/>
          </a:p>
        </p:txBody>
      </p:sp>
      <p:sp>
        <p:nvSpPr>
          <p:cNvPr id="82950" name="Rectangle 6"/>
          <p:cNvSpPr>
            <a:spLocks noGrp="1" noChangeArrowheads="1"/>
          </p:cNvSpPr>
          <p:nvPr>
            <p:ph type="body" sz="half" idx="1"/>
          </p:nvPr>
        </p:nvSpPr>
        <p:spPr/>
        <p:txBody>
          <a:bodyPr/>
          <a:lstStyle/>
          <a:p>
            <a:pPr>
              <a:lnSpc>
                <a:spcPct val="90000"/>
              </a:lnSpc>
            </a:pPr>
            <a:endParaRPr lang="en-US" sz="2000"/>
          </a:p>
        </p:txBody>
      </p:sp>
      <p:pic>
        <p:nvPicPr>
          <p:cNvPr id="82949" name="Picture 5" descr="wc_fd_f-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7799"/>
            <a:ext cx="5257800" cy="4929809"/>
          </a:xfrm>
          <a:prstGeom prst="rect">
            <a:avLst/>
          </a:prstGeom>
          <a:noFill/>
          <a:extLst>
            <a:ext uri="{909E8E84-426E-40DD-AFC4-6F175D3DCCD1}">
              <a14:hiddenFill xmlns:a14="http://schemas.microsoft.com/office/drawing/2010/main">
                <a:solidFill>
                  <a:srgbClr val="FFFFFF"/>
                </a:solidFill>
              </a14:hiddenFill>
            </a:ext>
          </a:extLst>
        </p:spPr>
      </p:pic>
      <p:sp>
        <p:nvSpPr>
          <p:cNvPr id="82951" name="Rectangle 7"/>
          <p:cNvSpPr>
            <a:spLocks noGrp="1" noChangeArrowheads="1"/>
          </p:cNvSpPr>
          <p:nvPr>
            <p:ph type="body" sz="half" idx="2"/>
          </p:nvPr>
        </p:nvSpPr>
        <p:spPr>
          <a:xfrm>
            <a:off x="4876800" y="1649721"/>
            <a:ext cx="4038600" cy="4525963"/>
          </a:xfrm>
        </p:spPr>
        <p:txBody>
          <a:bodyPr>
            <a:normAutofit/>
          </a:bodyPr>
          <a:lstStyle/>
          <a:p>
            <a:pPr>
              <a:lnSpc>
                <a:spcPct val="90000"/>
              </a:lnSpc>
            </a:pPr>
            <a:r>
              <a:rPr lang="en-US" sz="2400" b="1" dirty="0" smtClean="0"/>
              <a:t>Trimester </a:t>
            </a:r>
            <a:r>
              <a:rPr lang="en-US" sz="2400" b="1" dirty="0" err="1" smtClean="0"/>
              <a:t>pertama</a:t>
            </a:r>
            <a:r>
              <a:rPr lang="en-US" sz="2400" dirty="0"/>
              <a:t/>
            </a:r>
            <a:br>
              <a:rPr lang="en-US" sz="2400" dirty="0"/>
            </a:br>
            <a:r>
              <a:rPr lang="en-US" sz="2400" i="1" dirty="0" err="1" smtClean="0"/>
              <a:t>Saat</a:t>
            </a:r>
            <a:r>
              <a:rPr lang="en-US" sz="2400" i="1" dirty="0" smtClean="0"/>
              <a:t> </a:t>
            </a:r>
            <a:r>
              <a:rPr lang="en-US" sz="2400" i="1" dirty="0" err="1" smtClean="0"/>
              <a:t>akhir</a:t>
            </a:r>
            <a:r>
              <a:rPr lang="en-US" sz="2400" i="1" dirty="0" smtClean="0"/>
              <a:t> </a:t>
            </a:r>
            <a:r>
              <a:rPr lang="en-US" sz="2400" i="1" dirty="0" err="1" smtClean="0"/>
              <a:t>mingggu</a:t>
            </a:r>
            <a:r>
              <a:rPr lang="en-US" sz="2400" i="1" dirty="0" smtClean="0"/>
              <a:t> ke-8</a:t>
            </a:r>
            <a:endParaRPr lang="en-US" sz="2400" dirty="0"/>
          </a:p>
          <a:p>
            <a:pPr>
              <a:lnSpc>
                <a:spcPct val="90000"/>
              </a:lnSpc>
            </a:pPr>
            <a:r>
              <a:rPr lang="en-US" sz="2400" dirty="0" err="1" smtClean="0"/>
              <a:t>Jantung</a:t>
            </a:r>
            <a:r>
              <a:rPr lang="en-US" sz="2400" dirty="0" smtClean="0"/>
              <a:t> </a:t>
            </a:r>
            <a:r>
              <a:rPr lang="en-US" sz="2400" dirty="0" err="1" smtClean="0"/>
              <a:t>janin</a:t>
            </a:r>
            <a:r>
              <a:rPr lang="en-US" sz="2400" dirty="0" smtClean="0"/>
              <a:t> </a:t>
            </a:r>
            <a:r>
              <a:rPr lang="en-US" sz="2400" dirty="0" err="1" smtClean="0"/>
              <a:t>sudah</a:t>
            </a:r>
            <a:r>
              <a:rPr lang="en-US" sz="2400" dirty="0" smtClean="0"/>
              <a:t> </a:t>
            </a:r>
            <a:r>
              <a:rPr lang="en-US" sz="2400" dirty="0" err="1" smtClean="0"/>
              <a:t>berfungsi</a:t>
            </a:r>
            <a:r>
              <a:rPr lang="en-US" sz="2400" dirty="0" smtClean="0"/>
              <a:t>  </a:t>
            </a:r>
            <a:endParaRPr lang="en-US" sz="2400" dirty="0"/>
          </a:p>
          <a:p>
            <a:pPr>
              <a:lnSpc>
                <a:spcPct val="90000"/>
              </a:lnSpc>
            </a:pPr>
            <a:r>
              <a:rPr lang="en-US" sz="2400" dirty="0" smtClean="0"/>
              <a:t>Mata, </a:t>
            </a:r>
            <a:r>
              <a:rPr lang="en-US" sz="2400" dirty="0" err="1" smtClean="0"/>
              <a:t>hidung</a:t>
            </a:r>
            <a:r>
              <a:rPr lang="en-US" sz="2400" dirty="0" smtClean="0"/>
              <a:t>, </a:t>
            </a:r>
            <a:r>
              <a:rPr lang="en-US" sz="2400" dirty="0" err="1" smtClean="0"/>
              <a:t>bibir</a:t>
            </a:r>
            <a:r>
              <a:rPr lang="en-US" sz="2400" dirty="0" smtClean="0"/>
              <a:t>, </a:t>
            </a:r>
            <a:r>
              <a:rPr lang="en-US" sz="2400" dirty="0" err="1" smtClean="0"/>
              <a:t>telingam</a:t>
            </a:r>
            <a:r>
              <a:rPr lang="en-US" sz="2400" dirty="0" smtClean="0"/>
              <a:t> </a:t>
            </a:r>
            <a:r>
              <a:rPr lang="en-US" sz="2400" dirty="0" err="1" smtClean="0"/>
              <a:t>dan</a:t>
            </a:r>
            <a:r>
              <a:rPr lang="en-US" sz="2400" dirty="0" smtClean="0"/>
              <a:t> </a:t>
            </a:r>
            <a:r>
              <a:rPr lang="en-US" sz="2400" dirty="0" err="1" smtClean="0"/>
              <a:t>gigi</a:t>
            </a:r>
            <a:r>
              <a:rPr lang="en-US" sz="2400" dirty="0" smtClean="0"/>
              <a:t> </a:t>
            </a:r>
            <a:r>
              <a:rPr lang="en-US" sz="2400" dirty="0" err="1" smtClean="0"/>
              <a:t>mulai</a:t>
            </a:r>
            <a:r>
              <a:rPr lang="en-US" sz="2400" dirty="0" smtClean="0"/>
              <a:t> </a:t>
            </a:r>
            <a:r>
              <a:rPr lang="en-US" sz="2400" dirty="0" err="1" smtClean="0"/>
              <a:t>membentuk</a:t>
            </a:r>
            <a:r>
              <a:rPr lang="en-US" sz="2400" dirty="0" smtClean="0"/>
              <a:t>. </a:t>
            </a:r>
            <a:endParaRPr lang="en-US" sz="2400" dirty="0"/>
          </a:p>
          <a:p>
            <a:pPr>
              <a:lnSpc>
                <a:spcPct val="90000"/>
              </a:lnSpc>
            </a:pPr>
            <a:r>
              <a:rPr lang="en-US" sz="2400" dirty="0" err="1" smtClean="0"/>
              <a:t>Janin</a:t>
            </a:r>
            <a:r>
              <a:rPr lang="en-US" sz="2400" dirty="0" smtClean="0"/>
              <a:t> </a:t>
            </a:r>
            <a:r>
              <a:rPr lang="en-US" sz="2400" dirty="0" err="1" smtClean="0"/>
              <a:t>sudah</a:t>
            </a:r>
            <a:r>
              <a:rPr lang="en-US" sz="2400" dirty="0" smtClean="0"/>
              <a:t> </a:t>
            </a:r>
            <a:r>
              <a:rPr lang="en-US" sz="2400" dirty="0" err="1" smtClean="0"/>
              <a:t>bergerak</a:t>
            </a:r>
            <a:r>
              <a:rPr lang="en-US" sz="2400" dirty="0" smtClean="0"/>
              <a:t> </a:t>
            </a:r>
            <a:r>
              <a:rPr lang="en-US" sz="2400" dirty="0" err="1" smtClean="0"/>
              <a:t>meski</a:t>
            </a:r>
            <a:r>
              <a:rPr lang="en-US" sz="2400" dirty="0" smtClean="0"/>
              <a:t> </a:t>
            </a:r>
            <a:r>
              <a:rPr lang="en-US" sz="2400" dirty="0" err="1" smtClean="0"/>
              <a:t>ibu</a:t>
            </a:r>
            <a:r>
              <a:rPr lang="en-US" sz="2400" dirty="0" smtClean="0"/>
              <a:t> </a:t>
            </a:r>
            <a:r>
              <a:rPr lang="en-US" sz="2400" dirty="0" err="1" smtClean="0"/>
              <a:t>belum</a:t>
            </a:r>
            <a:r>
              <a:rPr lang="en-US" sz="2400" dirty="0" smtClean="0"/>
              <a:t> </a:t>
            </a:r>
            <a:r>
              <a:rPr lang="en-US" sz="2400" dirty="0" err="1" smtClean="0"/>
              <a:t>dapat</a:t>
            </a:r>
            <a:r>
              <a:rPr lang="en-US" sz="2400" dirty="0" smtClean="0"/>
              <a:t> </a:t>
            </a:r>
            <a:r>
              <a:rPr lang="en-US" sz="2400" dirty="0" err="1" smtClean="0"/>
              <a:t>merasakan</a:t>
            </a:r>
            <a:r>
              <a:rPr lang="en-US" sz="2400" dirty="0" smtClean="0"/>
              <a:t> </a:t>
            </a:r>
            <a:r>
              <a:rPr lang="en-US" sz="2400" dirty="0" err="1" smtClean="0"/>
              <a:t>gerakannya</a:t>
            </a:r>
            <a:endParaRPr lang="en-US" sz="2400" dirty="0"/>
          </a:p>
          <a:p>
            <a:pPr marL="0" indent="0">
              <a:lnSpc>
                <a:spcPct val="90000"/>
              </a:lnSpc>
              <a:buNone/>
            </a:pPr>
            <a:endParaRPr lang="en-US" sz="2400" dirty="0"/>
          </a:p>
        </p:txBody>
      </p:sp>
    </p:spTree>
    <p:extLst>
      <p:ext uri="{BB962C8B-B14F-4D97-AF65-F5344CB8AC3E}">
        <p14:creationId xmlns:p14="http://schemas.microsoft.com/office/powerpoint/2010/main" val="3805504857"/>
      </p:ext>
    </p:extLst>
  </p:cSld>
  <p:clrMapOvr>
    <a:masterClrMapping/>
  </p:clrMapOvr>
  <p:transition spd="med">
    <p:wheel spokes="2"/>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mo2"/>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11125"/>
            <a:ext cx="9144000" cy="72739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6" name="Rectangle 2"/>
          <p:cNvSpPr>
            <a:spLocks noGrp="1" noChangeArrowheads="1"/>
          </p:cNvSpPr>
          <p:nvPr>
            <p:ph type="title"/>
          </p:nvPr>
        </p:nvSpPr>
        <p:spPr>
          <a:xfrm>
            <a:off x="0" y="228600"/>
            <a:ext cx="3429000" cy="609600"/>
          </a:xfrm>
        </p:spPr>
        <p:txBody>
          <a:bodyPr>
            <a:normAutofit fontScale="90000"/>
          </a:bodyPr>
          <a:lstStyle/>
          <a:p>
            <a:r>
              <a:rPr lang="en-US" sz="4000">
                <a:solidFill>
                  <a:schemeClr val="bg1"/>
                </a:solidFill>
              </a:rPr>
              <a:t>Two Months</a:t>
            </a:r>
          </a:p>
        </p:txBody>
      </p:sp>
    </p:spTree>
    <p:extLst>
      <p:ext uri="{BB962C8B-B14F-4D97-AF65-F5344CB8AC3E}">
        <p14:creationId xmlns:p14="http://schemas.microsoft.com/office/powerpoint/2010/main" val="1510147349"/>
      </p:ext>
    </p:extLst>
  </p:cSld>
  <p:clrMapOvr>
    <a:masterClrMapping/>
  </p:clrMapOvr>
  <p:transition spd="med">
    <p:wheel spokes="2"/>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4" name="Rectangle 6"/>
          <p:cNvSpPr>
            <a:spLocks noGrp="1" noChangeArrowheads="1"/>
          </p:cNvSpPr>
          <p:nvPr>
            <p:ph type="title"/>
          </p:nvPr>
        </p:nvSpPr>
        <p:spPr/>
        <p:txBody>
          <a:bodyPr/>
          <a:lstStyle/>
          <a:p>
            <a:r>
              <a:rPr lang="en-US" dirty="0" err="1" smtClean="0"/>
              <a:t>Bulan</a:t>
            </a:r>
            <a:r>
              <a:rPr lang="en-US" dirty="0" smtClean="0"/>
              <a:t> ke-3</a:t>
            </a:r>
            <a:endParaRPr lang="en-US" dirty="0"/>
          </a:p>
        </p:txBody>
      </p:sp>
      <p:sp>
        <p:nvSpPr>
          <p:cNvPr id="83975" name="Rectangle 7"/>
          <p:cNvSpPr>
            <a:spLocks noGrp="1" noChangeArrowheads="1"/>
          </p:cNvSpPr>
          <p:nvPr>
            <p:ph type="body" sz="half" idx="1"/>
          </p:nvPr>
        </p:nvSpPr>
        <p:spPr/>
        <p:txBody>
          <a:bodyPr/>
          <a:lstStyle/>
          <a:p>
            <a:pPr>
              <a:lnSpc>
                <a:spcPct val="80000"/>
              </a:lnSpc>
            </a:pPr>
            <a:endParaRPr lang="en-US" sz="1600"/>
          </a:p>
        </p:txBody>
      </p:sp>
      <p:sp>
        <p:nvSpPr>
          <p:cNvPr id="83976" name="Rectangle 8"/>
          <p:cNvSpPr>
            <a:spLocks noGrp="1" noChangeArrowheads="1"/>
          </p:cNvSpPr>
          <p:nvPr>
            <p:ph type="body" sz="half" idx="2"/>
          </p:nvPr>
        </p:nvSpPr>
        <p:spPr/>
        <p:txBody>
          <a:bodyPr>
            <a:noAutofit/>
          </a:bodyPr>
          <a:lstStyle/>
          <a:p>
            <a:pPr>
              <a:lnSpc>
                <a:spcPct val="80000"/>
              </a:lnSpc>
            </a:pPr>
            <a:r>
              <a:rPr lang="en-US" sz="2400" b="1" dirty="0" smtClean="0"/>
              <a:t>Trimester </a:t>
            </a:r>
            <a:r>
              <a:rPr lang="en-US" sz="2400" b="1" dirty="0" err="1" smtClean="0"/>
              <a:t>pertama</a:t>
            </a:r>
            <a:endParaRPr lang="en-US" sz="2400" b="1" dirty="0" smtClean="0"/>
          </a:p>
          <a:p>
            <a:pPr marL="0" indent="0">
              <a:lnSpc>
                <a:spcPct val="80000"/>
              </a:lnSpc>
              <a:buNone/>
            </a:pPr>
            <a:r>
              <a:rPr lang="en-US" sz="2400" b="1" i="1" dirty="0"/>
              <a:t> </a:t>
            </a:r>
            <a:r>
              <a:rPr lang="en-US" sz="2400" b="1" i="1" dirty="0" smtClean="0"/>
              <a:t>   </a:t>
            </a:r>
            <a:r>
              <a:rPr lang="en-US" sz="2400" i="1" dirty="0" smtClean="0"/>
              <a:t>   </a:t>
            </a:r>
            <a:r>
              <a:rPr lang="en-US" sz="2400" i="1" dirty="0" err="1" smtClean="0"/>
              <a:t>Saat</a:t>
            </a:r>
            <a:r>
              <a:rPr lang="en-US" sz="2400" i="1" dirty="0" smtClean="0"/>
              <a:t> </a:t>
            </a:r>
            <a:r>
              <a:rPr lang="en-US" sz="2400" i="1" dirty="0" err="1" smtClean="0"/>
              <a:t>akhir</a:t>
            </a:r>
            <a:r>
              <a:rPr lang="en-US" sz="2400" i="1" dirty="0" smtClean="0"/>
              <a:t> </a:t>
            </a:r>
            <a:r>
              <a:rPr lang="en-US" sz="2400" i="1" dirty="0" err="1" smtClean="0"/>
              <a:t>minggu</a:t>
            </a:r>
            <a:r>
              <a:rPr lang="en-US" sz="2400" i="1" dirty="0" smtClean="0"/>
              <a:t> ke-12 :</a:t>
            </a:r>
            <a:endParaRPr lang="en-US" sz="2400" dirty="0"/>
          </a:p>
          <a:p>
            <a:pPr>
              <a:lnSpc>
                <a:spcPct val="80000"/>
              </a:lnSpc>
            </a:pPr>
            <a:r>
              <a:rPr lang="en-US" sz="2400" dirty="0" err="1" smtClean="0"/>
              <a:t>Bayi</a:t>
            </a:r>
            <a:r>
              <a:rPr lang="en-US" sz="2400" dirty="0" smtClean="0"/>
              <a:t> </a:t>
            </a:r>
            <a:r>
              <a:rPr lang="en-US" sz="2400" dirty="0" err="1" smtClean="0"/>
              <a:t>sudah</a:t>
            </a:r>
            <a:r>
              <a:rPr lang="en-US" sz="2400" dirty="0" smtClean="0"/>
              <a:t> </a:t>
            </a:r>
            <a:r>
              <a:rPr lang="en-US" sz="2400" dirty="0" err="1" smtClean="0"/>
              <a:t>terbentuk</a:t>
            </a:r>
            <a:r>
              <a:rPr lang="en-US" sz="2400" dirty="0" smtClean="0"/>
              <a:t>, kuku </a:t>
            </a:r>
            <a:r>
              <a:rPr lang="en-US" sz="2400" dirty="0" err="1" smtClean="0"/>
              <a:t>dan</a:t>
            </a:r>
            <a:r>
              <a:rPr lang="en-US" sz="2400" dirty="0" smtClean="0"/>
              <a:t> </a:t>
            </a:r>
            <a:r>
              <a:rPr lang="en-US" sz="2400" dirty="0" err="1" smtClean="0"/>
              <a:t>cuping</a:t>
            </a:r>
            <a:r>
              <a:rPr lang="en-US" sz="2400" dirty="0" smtClean="0"/>
              <a:t> </a:t>
            </a:r>
            <a:r>
              <a:rPr lang="en-US" sz="2400" dirty="0" err="1" smtClean="0"/>
              <a:t>telinga</a:t>
            </a:r>
            <a:r>
              <a:rPr lang="en-US" sz="2400" dirty="0" smtClean="0"/>
              <a:t> </a:t>
            </a:r>
            <a:r>
              <a:rPr lang="en-US" sz="2400" dirty="0" err="1" smtClean="0"/>
              <a:t>terbentuk</a:t>
            </a:r>
            <a:r>
              <a:rPr lang="en-US" sz="2400" dirty="0" smtClean="0"/>
              <a:t>. </a:t>
            </a:r>
          </a:p>
          <a:p>
            <a:pPr>
              <a:lnSpc>
                <a:spcPct val="80000"/>
              </a:lnSpc>
            </a:pPr>
            <a:r>
              <a:rPr lang="en-US" sz="2400" dirty="0" err="1" smtClean="0"/>
              <a:t>Lengan</a:t>
            </a:r>
            <a:r>
              <a:rPr lang="en-US" sz="2400" dirty="0" smtClean="0"/>
              <a:t>, </a:t>
            </a:r>
            <a:r>
              <a:rPr lang="en-US" sz="2400" dirty="0" err="1" smtClean="0"/>
              <a:t>telapak</a:t>
            </a:r>
            <a:r>
              <a:rPr lang="en-US" sz="2400" dirty="0" smtClean="0"/>
              <a:t> </a:t>
            </a:r>
            <a:r>
              <a:rPr lang="en-US" sz="2400" dirty="0" err="1" smtClean="0"/>
              <a:t>tangan</a:t>
            </a:r>
            <a:r>
              <a:rPr lang="en-US" sz="2400" dirty="0" smtClean="0"/>
              <a:t>, </a:t>
            </a:r>
            <a:r>
              <a:rPr lang="en-US" sz="2400" dirty="0" err="1" smtClean="0"/>
              <a:t>jari</a:t>
            </a:r>
            <a:r>
              <a:rPr lang="en-US" sz="2400" dirty="0" smtClean="0"/>
              <a:t>, kaki, </a:t>
            </a:r>
            <a:r>
              <a:rPr lang="en-US" sz="2400" dirty="0" err="1" smtClean="0"/>
              <a:t>telah</a:t>
            </a:r>
            <a:r>
              <a:rPr lang="en-US" sz="2400" dirty="0" smtClean="0"/>
              <a:t> </a:t>
            </a:r>
            <a:r>
              <a:rPr lang="en-US" sz="2400" dirty="0" err="1" smtClean="0"/>
              <a:t>terbentuk</a:t>
            </a:r>
            <a:r>
              <a:rPr lang="en-US" sz="2400" dirty="0" smtClean="0"/>
              <a:t> </a:t>
            </a:r>
            <a:r>
              <a:rPr lang="en-US" sz="2400" dirty="0" err="1" smtClean="0"/>
              <a:t>sempurna</a:t>
            </a:r>
            <a:endParaRPr lang="en-US" sz="2400" dirty="0"/>
          </a:p>
          <a:p>
            <a:pPr>
              <a:lnSpc>
                <a:spcPct val="80000"/>
              </a:lnSpc>
            </a:pPr>
            <a:r>
              <a:rPr lang="en-US" sz="2400" dirty="0" err="1" smtClean="0"/>
              <a:t>Bayi</a:t>
            </a:r>
            <a:r>
              <a:rPr lang="en-US" sz="2400" dirty="0" smtClean="0"/>
              <a:t> </a:t>
            </a:r>
            <a:r>
              <a:rPr lang="en-US" sz="2400" dirty="0" err="1" smtClean="0"/>
              <a:t>telah</a:t>
            </a:r>
            <a:r>
              <a:rPr lang="en-US" sz="2400" dirty="0" smtClean="0"/>
              <a:t> </a:t>
            </a:r>
            <a:r>
              <a:rPr lang="en-US" sz="2400" dirty="0" err="1" smtClean="0"/>
              <a:t>terbentuk</a:t>
            </a:r>
            <a:r>
              <a:rPr lang="en-US" sz="2400" dirty="0" smtClean="0"/>
              <a:t> </a:t>
            </a:r>
            <a:r>
              <a:rPr lang="en-US" sz="2400" dirty="0" err="1" smtClean="0"/>
              <a:t>sebagian</a:t>
            </a:r>
            <a:r>
              <a:rPr lang="en-US" sz="2400" dirty="0" smtClean="0"/>
              <a:t> </a:t>
            </a:r>
            <a:r>
              <a:rPr lang="en-US" sz="2400" dirty="0" err="1" smtClean="0"/>
              <a:t>besar</a:t>
            </a:r>
            <a:r>
              <a:rPr lang="en-US" sz="2400" dirty="0" smtClean="0"/>
              <a:t> organ </a:t>
            </a:r>
            <a:r>
              <a:rPr lang="en-US" sz="2400" dirty="0" err="1" smtClean="0"/>
              <a:t>dan</a:t>
            </a:r>
            <a:r>
              <a:rPr lang="en-US" sz="2400" dirty="0" smtClean="0"/>
              <a:t> </a:t>
            </a:r>
            <a:r>
              <a:rPr lang="en-US" sz="2400" dirty="0" err="1" smtClean="0"/>
              <a:t>jaringannya</a:t>
            </a:r>
            <a:endParaRPr lang="en-US" sz="2400" dirty="0"/>
          </a:p>
          <a:p>
            <a:pPr>
              <a:lnSpc>
                <a:spcPct val="80000"/>
              </a:lnSpc>
            </a:pPr>
            <a:r>
              <a:rPr lang="en-US" sz="2400" dirty="0" err="1" smtClean="0"/>
              <a:t>Denyut</a:t>
            </a:r>
            <a:r>
              <a:rPr lang="en-US" sz="2400" dirty="0" smtClean="0"/>
              <a:t> </a:t>
            </a:r>
            <a:r>
              <a:rPr lang="en-US" sz="2400" dirty="0" err="1" smtClean="0"/>
              <a:t>jantung</a:t>
            </a:r>
            <a:r>
              <a:rPr lang="en-US" sz="2400" dirty="0" smtClean="0"/>
              <a:t> </a:t>
            </a:r>
            <a:r>
              <a:rPr lang="en-US" sz="2400" dirty="0" err="1" smtClean="0"/>
              <a:t>bayi</a:t>
            </a:r>
            <a:r>
              <a:rPr lang="en-US" sz="2400" dirty="0" smtClean="0"/>
              <a:t> </a:t>
            </a:r>
            <a:r>
              <a:rPr lang="en-US" sz="2400" dirty="0" err="1" smtClean="0"/>
              <a:t>bisa</a:t>
            </a:r>
            <a:r>
              <a:rPr lang="en-US" sz="2400" dirty="0" smtClean="0"/>
              <a:t> </a:t>
            </a:r>
            <a:r>
              <a:rPr lang="en-US" sz="2400" dirty="0" err="1" smtClean="0"/>
              <a:t>mulai</a:t>
            </a:r>
            <a:r>
              <a:rPr lang="en-US" sz="2400" dirty="0" smtClean="0"/>
              <a:t> </a:t>
            </a:r>
            <a:r>
              <a:rPr lang="en-US" sz="2400" dirty="0" err="1" smtClean="0"/>
              <a:t>terdengar</a:t>
            </a:r>
            <a:r>
              <a:rPr lang="en-US" sz="2400" dirty="0" smtClean="0"/>
              <a:t> </a:t>
            </a:r>
            <a:r>
              <a:rPr lang="en-US" sz="2400" dirty="0" err="1" smtClean="0"/>
              <a:t>dengan</a:t>
            </a:r>
            <a:r>
              <a:rPr lang="en-US" sz="2400" dirty="0" smtClean="0"/>
              <a:t> </a:t>
            </a:r>
            <a:r>
              <a:rPr lang="en-US" sz="2400" dirty="0" err="1" smtClean="0"/>
              <a:t>doppler</a:t>
            </a:r>
            <a:r>
              <a:rPr lang="en-US" sz="2400" dirty="0" smtClean="0"/>
              <a:t> (</a:t>
            </a:r>
            <a:r>
              <a:rPr lang="en-US" sz="2400" dirty="0" err="1" smtClean="0"/>
              <a:t>mulai</a:t>
            </a:r>
            <a:r>
              <a:rPr lang="en-US" sz="2400" dirty="0" smtClean="0"/>
              <a:t> 10 </a:t>
            </a:r>
            <a:r>
              <a:rPr lang="en-US" sz="2400" dirty="0" err="1" smtClean="0"/>
              <a:t>minggu</a:t>
            </a:r>
            <a:r>
              <a:rPr lang="en-US" sz="2400" dirty="0" smtClean="0"/>
              <a:t>)</a:t>
            </a:r>
            <a:endParaRPr lang="en-US" sz="2400" dirty="0"/>
          </a:p>
        </p:txBody>
      </p:sp>
      <p:pic>
        <p:nvPicPr>
          <p:cNvPr id="83973" name="Picture 5" descr="wc_fd_f-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47244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5088557"/>
      </p:ext>
    </p:extLst>
  </p:cSld>
  <p:clrMapOvr>
    <a:masterClrMapping/>
  </p:clrMapOvr>
  <p:transition spd="med">
    <p:wheel spokes="2"/>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8" name="Rectangle 6"/>
          <p:cNvSpPr>
            <a:spLocks noGrp="1" noChangeArrowheads="1"/>
          </p:cNvSpPr>
          <p:nvPr>
            <p:ph type="title"/>
          </p:nvPr>
        </p:nvSpPr>
        <p:spPr/>
        <p:txBody>
          <a:bodyPr/>
          <a:lstStyle/>
          <a:p>
            <a:r>
              <a:rPr lang="en-US" dirty="0" err="1" smtClean="0"/>
              <a:t>Bulan</a:t>
            </a:r>
            <a:r>
              <a:rPr lang="en-US" dirty="0" smtClean="0"/>
              <a:t> ke4</a:t>
            </a:r>
            <a:endParaRPr lang="en-US" dirty="0"/>
          </a:p>
        </p:txBody>
      </p:sp>
      <p:sp>
        <p:nvSpPr>
          <p:cNvPr id="84999" name="Rectangle 7"/>
          <p:cNvSpPr>
            <a:spLocks noGrp="1" noChangeArrowheads="1"/>
          </p:cNvSpPr>
          <p:nvPr>
            <p:ph type="body" sz="half" idx="1"/>
          </p:nvPr>
        </p:nvSpPr>
        <p:spPr/>
        <p:txBody>
          <a:bodyPr/>
          <a:lstStyle/>
          <a:p>
            <a:pPr>
              <a:lnSpc>
                <a:spcPct val="80000"/>
              </a:lnSpc>
            </a:pPr>
            <a:endParaRPr lang="en-US" sz="1600"/>
          </a:p>
        </p:txBody>
      </p:sp>
      <p:sp>
        <p:nvSpPr>
          <p:cNvPr id="85000" name="Rectangle 8"/>
          <p:cNvSpPr>
            <a:spLocks noGrp="1" noChangeArrowheads="1"/>
          </p:cNvSpPr>
          <p:nvPr>
            <p:ph type="body" sz="half" idx="2"/>
          </p:nvPr>
        </p:nvSpPr>
        <p:spPr/>
        <p:txBody>
          <a:bodyPr>
            <a:normAutofit/>
          </a:bodyPr>
          <a:lstStyle/>
          <a:p>
            <a:pPr marL="0" indent="0">
              <a:lnSpc>
                <a:spcPct val="80000"/>
              </a:lnSpc>
              <a:buNone/>
            </a:pPr>
            <a:r>
              <a:rPr lang="en-US" sz="2000" b="1" dirty="0" smtClean="0"/>
              <a:t>Trimester </a:t>
            </a:r>
            <a:r>
              <a:rPr lang="en-US" sz="2000" b="1" dirty="0" err="1" smtClean="0"/>
              <a:t>kedua</a:t>
            </a:r>
            <a:endParaRPr lang="en-US" sz="2000" b="1" dirty="0" smtClean="0"/>
          </a:p>
          <a:p>
            <a:pPr marL="0" indent="0">
              <a:lnSpc>
                <a:spcPct val="80000"/>
              </a:lnSpc>
              <a:buNone/>
            </a:pPr>
            <a:r>
              <a:rPr lang="en-US" sz="2000" i="1" dirty="0" err="1" smtClean="0"/>
              <a:t>Saat</a:t>
            </a:r>
            <a:r>
              <a:rPr lang="en-US" sz="2000" i="1" dirty="0" smtClean="0"/>
              <a:t> </a:t>
            </a:r>
            <a:r>
              <a:rPr lang="en-US" sz="2000" i="1" dirty="0" err="1" smtClean="0"/>
              <a:t>akhir</a:t>
            </a:r>
            <a:r>
              <a:rPr lang="en-US" sz="2000" i="1" dirty="0" smtClean="0"/>
              <a:t> </a:t>
            </a:r>
            <a:r>
              <a:rPr lang="en-US" sz="2000" i="1" dirty="0" err="1" smtClean="0"/>
              <a:t>bulan</a:t>
            </a:r>
            <a:r>
              <a:rPr lang="en-US" sz="2000" i="1" dirty="0" smtClean="0"/>
              <a:t> </a:t>
            </a:r>
            <a:r>
              <a:rPr lang="en-US" sz="2000" i="1" dirty="0" err="1" smtClean="0"/>
              <a:t>keempat</a:t>
            </a:r>
            <a:endParaRPr lang="en-US" sz="2000" dirty="0"/>
          </a:p>
          <a:p>
            <a:pPr>
              <a:lnSpc>
                <a:spcPct val="80000"/>
              </a:lnSpc>
            </a:pPr>
            <a:r>
              <a:rPr lang="en-US" sz="2000" dirty="0" err="1" smtClean="0"/>
              <a:t>Refleks</a:t>
            </a:r>
            <a:r>
              <a:rPr lang="en-US" sz="2000" dirty="0" smtClean="0"/>
              <a:t> </a:t>
            </a:r>
            <a:r>
              <a:rPr lang="en-US" sz="2000" dirty="0" err="1" smtClean="0"/>
              <a:t>bayi</a:t>
            </a:r>
            <a:r>
              <a:rPr lang="en-US" sz="2000" dirty="0" smtClean="0"/>
              <a:t> </a:t>
            </a:r>
            <a:r>
              <a:rPr lang="en-US" sz="2000" dirty="0" err="1" smtClean="0"/>
              <a:t>mulai</a:t>
            </a:r>
            <a:r>
              <a:rPr lang="en-US" sz="2000" dirty="0" smtClean="0"/>
              <a:t> </a:t>
            </a:r>
            <a:r>
              <a:rPr lang="en-US" sz="2000" dirty="0" err="1" smtClean="0"/>
              <a:t>berkembang</a:t>
            </a:r>
            <a:r>
              <a:rPr lang="en-US" sz="2000" dirty="0" smtClean="0"/>
              <a:t>, </a:t>
            </a:r>
            <a:r>
              <a:rPr lang="en-US" sz="2000" dirty="0" err="1" smtClean="0"/>
              <a:t>reflek</a:t>
            </a:r>
            <a:r>
              <a:rPr lang="en-US" sz="2000" dirty="0" smtClean="0"/>
              <a:t> </a:t>
            </a:r>
            <a:r>
              <a:rPr lang="en-US" sz="2000" dirty="0" err="1" smtClean="0"/>
              <a:t>menghisap</a:t>
            </a:r>
            <a:r>
              <a:rPr lang="en-US" sz="2000" dirty="0" smtClean="0"/>
              <a:t>, </a:t>
            </a:r>
            <a:r>
              <a:rPr lang="en-US" sz="2000" dirty="0" err="1" smtClean="0"/>
              <a:t>menelan</a:t>
            </a:r>
            <a:r>
              <a:rPr lang="en-US" sz="2000" dirty="0" smtClean="0"/>
              <a:t>, </a:t>
            </a:r>
            <a:r>
              <a:rPr lang="en-US" sz="2000" dirty="0" err="1" smtClean="0"/>
              <a:t>bayi</a:t>
            </a:r>
            <a:r>
              <a:rPr lang="en-US" sz="2000" dirty="0" smtClean="0"/>
              <a:t> </a:t>
            </a:r>
            <a:r>
              <a:rPr lang="en-US" sz="2000" dirty="0" err="1" smtClean="0"/>
              <a:t>mulai</a:t>
            </a:r>
            <a:r>
              <a:rPr lang="en-US" sz="2000" dirty="0" smtClean="0"/>
              <a:t> </a:t>
            </a:r>
            <a:r>
              <a:rPr lang="en-US" sz="2000" dirty="0" err="1" smtClean="0"/>
              <a:t>menghisap</a:t>
            </a:r>
            <a:r>
              <a:rPr lang="en-US" sz="2000" dirty="0" smtClean="0"/>
              <a:t> </a:t>
            </a:r>
            <a:r>
              <a:rPr lang="en-US" sz="2000" dirty="0" err="1" smtClean="0"/>
              <a:t>jempolnya</a:t>
            </a:r>
            <a:endParaRPr lang="en-US" sz="2000" dirty="0"/>
          </a:p>
          <a:p>
            <a:pPr>
              <a:lnSpc>
                <a:spcPct val="80000"/>
              </a:lnSpc>
            </a:pPr>
            <a:r>
              <a:rPr lang="en-US" sz="2000" dirty="0" err="1" smtClean="0"/>
              <a:t>Jenis</a:t>
            </a:r>
            <a:r>
              <a:rPr lang="en-US" sz="2000" dirty="0" smtClean="0"/>
              <a:t> </a:t>
            </a:r>
            <a:r>
              <a:rPr lang="en-US" sz="2000" dirty="0" err="1" smtClean="0"/>
              <a:t>kelamin</a:t>
            </a:r>
            <a:r>
              <a:rPr lang="en-US" sz="2000" dirty="0" smtClean="0"/>
              <a:t> </a:t>
            </a:r>
            <a:r>
              <a:rPr lang="en-US" sz="2000" dirty="0" err="1" smtClean="0"/>
              <a:t>sudah</a:t>
            </a:r>
            <a:r>
              <a:rPr lang="en-US" sz="2000" dirty="0" smtClean="0"/>
              <a:t> </a:t>
            </a:r>
            <a:r>
              <a:rPr lang="en-US" sz="2000" dirty="0" err="1" smtClean="0"/>
              <a:t>dapat</a:t>
            </a:r>
            <a:r>
              <a:rPr lang="en-US" sz="2000" dirty="0" smtClean="0"/>
              <a:t> </a:t>
            </a:r>
            <a:r>
              <a:rPr lang="en-US" sz="2000" dirty="0" err="1" smtClean="0"/>
              <a:t>diidentifikasi</a:t>
            </a:r>
            <a:endParaRPr lang="en-US" sz="2000" dirty="0" smtClean="0"/>
          </a:p>
          <a:p>
            <a:pPr>
              <a:lnSpc>
                <a:spcPct val="80000"/>
              </a:lnSpc>
            </a:pPr>
            <a:r>
              <a:rPr lang="en-US" sz="2000" dirty="0" err="1" smtClean="0"/>
              <a:t>Meski</a:t>
            </a:r>
            <a:r>
              <a:rPr lang="en-US" sz="2000" dirty="0" smtClean="0"/>
              <a:t> </a:t>
            </a:r>
            <a:r>
              <a:rPr lang="en-US" sz="2000" dirty="0" err="1" smtClean="0"/>
              <a:t>sudah</a:t>
            </a:r>
            <a:r>
              <a:rPr lang="en-US" sz="2000" dirty="0" smtClean="0"/>
              <a:t> </a:t>
            </a:r>
            <a:r>
              <a:rPr lang="en-US" sz="2000" dirty="0" err="1" smtClean="0"/>
              <a:t>berbentuk</a:t>
            </a:r>
            <a:r>
              <a:rPr lang="en-US" sz="2000" dirty="0" smtClean="0"/>
              <a:t> </a:t>
            </a:r>
            <a:r>
              <a:rPr lang="en-US" sz="2000" dirty="0" err="1" smtClean="0"/>
              <a:t>seperti</a:t>
            </a:r>
            <a:r>
              <a:rPr lang="en-US" sz="2000" dirty="0" smtClean="0"/>
              <a:t> </a:t>
            </a:r>
            <a:r>
              <a:rPr lang="en-US" sz="2000" dirty="0" err="1" smtClean="0"/>
              <a:t>manusia</a:t>
            </a:r>
            <a:r>
              <a:rPr lang="en-US" sz="2000" dirty="0" smtClean="0"/>
              <a:t> </a:t>
            </a:r>
            <a:r>
              <a:rPr lang="en-US" sz="2000" dirty="0" err="1" smtClean="0"/>
              <a:t>seutuhnya</a:t>
            </a:r>
            <a:r>
              <a:rPr lang="en-US" sz="2000" dirty="0" smtClean="0"/>
              <a:t> </a:t>
            </a:r>
            <a:r>
              <a:rPr lang="en-US" sz="2000" dirty="0" err="1" smtClean="0"/>
              <a:t>namun</a:t>
            </a:r>
            <a:r>
              <a:rPr lang="en-US" sz="2000" dirty="0" smtClean="0"/>
              <a:t> </a:t>
            </a:r>
            <a:r>
              <a:rPr lang="en-US" sz="2000" dirty="0" err="1" smtClean="0"/>
              <a:t>bayi</a:t>
            </a:r>
            <a:r>
              <a:rPr lang="en-US" sz="2000" dirty="0" smtClean="0"/>
              <a:t> </a:t>
            </a:r>
            <a:r>
              <a:rPr lang="en-US" sz="2000" dirty="0" err="1" smtClean="0"/>
              <a:t>masih</a:t>
            </a:r>
            <a:r>
              <a:rPr lang="en-US" sz="2000" dirty="0" smtClean="0"/>
              <a:t> </a:t>
            </a:r>
            <a:r>
              <a:rPr lang="en-US" sz="2000" dirty="0" err="1" smtClean="0"/>
              <a:t>belum</a:t>
            </a:r>
            <a:r>
              <a:rPr lang="en-US" sz="2000" dirty="0" smtClean="0"/>
              <a:t> </a:t>
            </a:r>
            <a:r>
              <a:rPr lang="en-US" sz="2000" dirty="0" err="1" smtClean="0"/>
              <a:t>dapat</a:t>
            </a:r>
            <a:r>
              <a:rPr lang="en-US" sz="2000" dirty="0" smtClean="0"/>
              <a:t> </a:t>
            </a:r>
            <a:r>
              <a:rPr lang="en-US" sz="2000" dirty="0" err="1" smtClean="0"/>
              <a:t>bertahan</a:t>
            </a:r>
            <a:r>
              <a:rPr lang="en-US" sz="2000" dirty="0" smtClean="0"/>
              <a:t> </a:t>
            </a:r>
            <a:r>
              <a:rPr lang="en-US" sz="2000" dirty="0" err="1" smtClean="0"/>
              <a:t>hidup</a:t>
            </a:r>
            <a:r>
              <a:rPr lang="en-US" sz="2000" dirty="0" smtClean="0"/>
              <a:t>/survive </a:t>
            </a:r>
            <a:r>
              <a:rPr lang="en-US" sz="2000" dirty="0" err="1" smtClean="0"/>
              <a:t>diluar</a:t>
            </a:r>
            <a:r>
              <a:rPr lang="en-US" sz="2000" dirty="0" smtClean="0"/>
              <a:t> </a:t>
            </a:r>
            <a:r>
              <a:rPr lang="en-US" sz="2000" dirty="0" err="1" smtClean="0"/>
              <a:t>tubuh</a:t>
            </a:r>
            <a:r>
              <a:rPr lang="en-US" sz="2000" dirty="0" smtClean="0"/>
              <a:t> </a:t>
            </a:r>
            <a:r>
              <a:rPr lang="en-US" sz="2000" dirty="0" err="1" smtClean="0"/>
              <a:t>ibunya</a:t>
            </a:r>
            <a:r>
              <a:rPr lang="en-US" sz="2000" dirty="0" smtClean="0"/>
              <a:t>.</a:t>
            </a:r>
            <a:endParaRPr lang="en-US" sz="2000" dirty="0"/>
          </a:p>
        </p:txBody>
      </p:sp>
      <p:pic>
        <p:nvPicPr>
          <p:cNvPr id="84997" name="Picture 5" descr="wc_fd_f-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47800"/>
            <a:ext cx="438150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366074"/>
      </p:ext>
    </p:extLst>
  </p:cSld>
  <p:clrMapOvr>
    <a:masterClrMapping/>
  </p:clrMapOvr>
  <p:transition spd="med">
    <p:wheel spokes="2"/>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mo4"/>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9310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Rectangle 5"/>
          <p:cNvSpPr>
            <a:spLocks noGrp="1" noChangeArrowheads="1"/>
          </p:cNvSpPr>
          <p:nvPr>
            <p:ph type="title"/>
          </p:nvPr>
        </p:nvSpPr>
        <p:spPr>
          <a:xfrm>
            <a:off x="5105400" y="6019800"/>
            <a:ext cx="4038600" cy="533400"/>
          </a:xfrm>
        </p:spPr>
        <p:txBody>
          <a:bodyPr>
            <a:normAutofit fontScale="90000"/>
          </a:bodyPr>
          <a:lstStyle/>
          <a:p>
            <a:pPr algn="r"/>
            <a:r>
              <a:rPr lang="en-US" sz="4000">
                <a:solidFill>
                  <a:schemeClr val="bg1"/>
                </a:solidFill>
              </a:rPr>
              <a:t>4 months</a:t>
            </a:r>
          </a:p>
        </p:txBody>
      </p:sp>
    </p:spTree>
    <p:extLst>
      <p:ext uri="{BB962C8B-B14F-4D97-AF65-F5344CB8AC3E}">
        <p14:creationId xmlns:p14="http://schemas.microsoft.com/office/powerpoint/2010/main" val="3804788956"/>
      </p:ext>
    </p:extLst>
  </p:cSld>
  <p:clrMapOvr>
    <a:masterClrMapping/>
  </p:clrMapOvr>
  <p:transition spd="med">
    <p:wheel spokes="2"/>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95725375"/>
              </p:ext>
            </p:extLst>
          </p:nvPr>
        </p:nvGraphicFramePr>
        <p:xfrm>
          <a:off x="457200" y="0"/>
          <a:ext cx="8534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4227017652"/>
      </p:ext>
    </p:extLst>
  </p:cSld>
  <p:clrMapOvr>
    <a:masterClrMapping/>
  </p:clrMapOvr>
  <p:transition spd="med">
    <p:wheel spokes="2"/>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dirty="0" err="1" smtClean="0"/>
              <a:t>Bulan</a:t>
            </a:r>
            <a:r>
              <a:rPr lang="en-US" dirty="0" smtClean="0"/>
              <a:t> ke-5</a:t>
            </a:r>
            <a:endParaRPr lang="en-US" dirty="0"/>
          </a:p>
        </p:txBody>
      </p:sp>
      <p:sp>
        <p:nvSpPr>
          <p:cNvPr id="86024" name="Rectangle 8"/>
          <p:cNvSpPr>
            <a:spLocks noGrp="1" noChangeArrowheads="1"/>
          </p:cNvSpPr>
          <p:nvPr>
            <p:ph type="body" sz="half" idx="1"/>
          </p:nvPr>
        </p:nvSpPr>
        <p:spPr/>
        <p:txBody>
          <a:bodyPr/>
          <a:lstStyle/>
          <a:p>
            <a:pPr>
              <a:lnSpc>
                <a:spcPct val="80000"/>
              </a:lnSpc>
            </a:pPr>
            <a:endParaRPr lang="en-US" sz="1800"/>
          </a:p>
        </p:txBody>
      </p:sp>
      <p:pic>
        <p:nvPicPr>
          <p:cNvPr id="86021" name="Picture 5" descr="wc_fd_f-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4800600" cy="4572000"/>
          </a:xfrm>
          <a:prstGeom prst="rect">
            <a:avLst/>
          </a:prstGeom>
          <a:noFill/>
          <a:extLst>
            <a:ext uri="{909E8E84-426E-40DD-AFC4-6F175D3DCCD1}">
              <a14:hiddenFill xmlns:a14="http://schemas.microsoft.com/office/drawing/2010/main">
                <a:solidFill>
                  <a:srgbClr val="FFFFFF"/>
                </a:solidFill>
              </a14:hiddenFill>
            </a:ext>
          </a:extLst>
        </p:spPr>
      </p:pic>
      <p:sp>
        <p:nvSpPr>
          <p:cNvPr id="86025" name="Rectangle 9"/>
          <p:cNvSpPr>
            <a:spLocks noGrp="1" noChangeArrowheads="1"/>
          </p:cNvSpPr>
          <p:nvPr>
            <p:ph type="body" sz="half" idx="2"/>
          </p:nvPr>
        </p:nvSpPr>
        <p:spPr>
          <a:xfrm>
            <a:off x="5068529" y="1570037"/>
            <a:ext cx="4038600" cy="4525963"/>
          </a:xfrm>
        </p:spPr>
        <p:txBody>
          <a:bodyPr>
            <a:normAutofit/>
          </a:bodyPr>
          <a:lstStyle/>
          <a:p>
            <a:pPr>
              <a:lnSpc>
                <a:spcPct val="80000"/>
              </a:lnSpc>
            </a:pPr>
            <a:r>
              <a:rPr lang="en-US" sz="2400" b="1" dirty="0" smtClean="0"/>
              <a:t>Trimester </a:t>
            </a:r>
            <a:r>
              <a:rPr lang="en-US" sz="2400" b="1" dirty="0" err="1" smtClean="0"/>
              <a:t>kedua</a:t>
            </a:r>
            <a:endParaRPr lang="en-US" sz="2400" b="1" dirty="0" smtClean="0"/>
          </a:p>
          <a:p>
            <a:pPr marL="0" indent="0">
              <a:lnSpc>
                <a:spcPct val="80000"/>
              </a:lnSpc>
              <a:buNone/>
            </a:pPr>
            <a:r>
              <a:rPr lang="en-US" sz="2400" i="1" dirty="0" err="1" smtClean="0"/>
              <a:t>Saat</a:t>
            </a:r>
            <a:r>
              <a:rPr lang="en-US" sz="2400" i="1" dirty="0" smtClean="0"/>
              <a:t> </a:t>
            </a:r>
            <a:r>
              <a:rPr lang="en-US" sz="2400" i="1" dirty="0" err="1" smtClean="0"/>
              <a:t>akhir</a:t>
            </a:r>
            <a:r>
              <a:rPr lang="en-US" sz="2400" i="1" dirty="0" smtClean="0"/>
              <a:t> </a:t>
            </a:r>
            <a:r>
              <a:rPr lang="en-US" sz="2400" i="1" dirty="0" err="1" smtClean="0"/>
              <a:t>bulan</a:t>
            </a:r>
            <a:r>
              <a:rPr lang="en-US" sz="2400" i="1" dirty="0" smtClean="0"/>
              <a:t> </a:t>
            </a:r>
            <a:r>
              <a:rPr lang="en-US" sz="2400" i="1" dirty="0" err="1" smtClean="0"/>
              <a:t>kelima</a:t>
            </a:r>
            <a:r>
              <a:rPr lang="en-US" sz="2400" i="1" dirty="0" smtClean="0"/>
              <a:t> : </a:t>
            </a:r>
            <a:r>
              <a:rPr lang="en-US" sz="2400" dirty="0" smtClean="0"/>
              <a:t> </a:t>
            </a:r>
            <a:endParaRPr lang="en-US" sz="2400" dirty="0"/>
          </a:p>
          <a:p>
            <a:pPr>
              <a:lnSpc>
                <a:spcPct val="80000"/>
              </a:lnSpc>
            </a:pPr>
            <a:r>
              <a:rPr lang="en-US" sz="2400" dirty="0" err="1" smtClean="0"/>
              <a:t>Rambut</a:t>
            </a:r>
            <a:r>
              <a:rPr lang="en-US" sz="2400" dirty="0" smtClean="0"/>
              <a:t> </a:t>
            </a:r>
            <a:r>
              <a:rPr lang="en-US" sz="2400" dirty="0" err="1" smtClean="0"/>
              <a:t>mulai</a:t>
            </a:r>
            <a:r>
              <a:rPr lang="en-US" sz="2400" dirty="0" smtClean="0"/>
              <a:t> </a:t>
            </a:r>
            <a:r>
              <a:rPr lang="en-US" sz="2400" dirty="0" err="1" smtClean="0"/>
              <a:t>tumbuh</a:t>
            </a:r>
            <a:r>
              <a:rPr lang="en-US" sz="2400" dirty="0" smtClean="0"/>
              <a:t> </a:t>
            </a:r>
            <a:r>
              <a:rPr lang="en-US" sz="2400" dirty="0" err="1" smtClean="0"/>
              <a:t>dikepala</a:t>
            </a:r>
            <a:r>
              <a:rPr lang="en-US" sz="2400" dirty="0" smtClean="0"/>
              <a:t> </a:t>
            </a:r>
            <a:r>
              <a:rPr lang="en-US" sz="2400" dirty="0" err="1" smtClean="0"/>
              <a:t>janin</a:t>
            </a:r>
            <a:r>
              <a:rPr lang="en-US" sz="2400" dirty="0" smtClean="0"/>
              <a:t>.</a:t>
            </a:r>
          </a:p>
          <a:p>
            <a:pPr>
              <a:lnSpc>
                <a:spcPct val="80000"/>
              </a:lnSpc>
            </a:pPr>
            <a:r>
              <a:rPr lang="en-US" sz="2400" dirty="0" err="1" smtClean="0"/>
              <a:t>Ibu</a:t>
            </a:r>
            <a:r>
              <a:rPr lang="en-US" sz="2400" dirty="0" smtClean="0"/>
              <a:t> </a:t>
            </a:r>
            <a:r>
              <a:rPr lang="en-US" sz="2400" dirty="0" err="1" smtClean="0"/>
              <a:t>mulai</a:t>
            </a:r>
            <a:r>
              <a:rPr lang="en-US" sz="2400" dirty="0" smtClean="0"/>
              <a:t> </a:t>
            </a:r>
            <a:r>
              <a:rPr lang="en-US" sz="2400" dirty="0" err="1" smtClean="0"/>
              <a:t>merasa</a:t>
            </a:r>
            <a:r>
              <a:rPr lang="en-US" sz="2400" dirty="0" smtClean="0"/>
              <a:t> </a:t>
            </a:r>
            <a:r>
              <a:rPr lang="en-US" sz="2400" dirty="0" err="1" smtClean="0"/>
              <a:t>gerakan</a:t>
            </a:r>
            <a:r>
              <a:rPr lang="en-US" sz="2400" dirty="0" smtClean="0"/>
              <a:t> </a:t>
            </a:r>
            <a:r>
              <a:rPr lang="en-US" sz="2400" dirty="0" err="1" smtClean="0"/>
              <a:t>janin</a:t>
            </a:r>
            <a:endParaRPr lang="en-US" sz="2400" dirty="0" smtClean="0"/>
          </a:p>
          <a:p>
            <a:pPr>
              <a:lnSpc>
                <a:spcPct val="80000"/>
              </a:lnSpc>
            </a:pPr>
            <a:r>
              <a:rPr lang="en-US" sz="2400" dirty="0" err="1" smtClean="0"/>
              <a:t>Pematangan</a:t>
            </a:r>
            <a:r>
              <a:rPr lang="en-US" sz="2400" dirty="0" smtClean="0"/>
              <a:t> organ-organ </a:t>
            </a:r>
            <a:r>
              <a:rPr lang="en-US" sz="2400" dirty="0" err="1" smtClean="0"/>
              <a:t>dalam</a:t>
            </a:r>
            <a:endParaRPr lang="en-US" sz="2400" dirty="0" smtClean="0"/>
          </a:p>
          <a:p>
            <a:pPr>
              <a:lnSpc>
                <a:spcPct val="80000"/>
              </a:lnSpc>
            </a:pPr>
            <a:endParaRPr lang="en-US" sz="2400" dirty="0" smtClean="0"/>
          </a:p>
          <a:p>
            <a:pPr marL="0" indent="0">
              <a:lnSpc>
                <a:spcPct val="80000"/>
              </a:lnSpc>
              <a:buNone/>
            </a:pPr>
            <a:endParaRPr lang="en-US" sz="2400" dirty="0"/>
          </a:p>
        </p:txBody>
      </p:sp>
    </p:spTree>
    <p:extLst>
      <p:ext uri="{BB962C8B-B14F-4D97-AF65-F5344CB8AC3E}">
        <p14:creationId xmlns:p14="http://schemas.microsoft.com/office/powerpoint/2010/main" val="942803102"/>
      </p:ext>
    </p:extLst>
  </p:cSld>
  <p:clrMapOvr>
    <a:masterClrMapping/>
  </p:clrMapOvr>
  <p:transition spd="med">
    <p:wheel spokes="2"/>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6" name="Rectangle 6"/>
          <p:cNvSpPr>
            <a:spLocks noGrp="1" noChangeArrowheads="1"/>
          </p:cNvSpPr>
          <p:nvPr>
            <p:ph type="title"/>
          </p:nvPr>
        </p:nvSpPr>
        <p:spPr/>
        <p:txBody>
          <a:bodyPr>
            <a:normAutofit fontScale="90000"/>
          </a:bodyPr>
          <a:lstStyle/>
          <a:p>
            <a:r>
              <a:rPr lang="en-US" dirty="0" err="1" smtClean="0"/>
              <a:t>Bulan</a:t>
            </a:r>
            <a:r>
              <a:rPr lang="en-US" dirty="0" smtClean="0"/>
              <a:t> </a:t>
            </a:r>
            <a:r>
              <a:rPr lang="en-US" dirty="0" err="1" smtClean="0"/>
              <a:t>ke</a:t>
            </a:r>
            <a:r>
              <a:rPr lang="en-US" dirty="0" smtClean="0"/>
              <a:t> -6</a:t>
            </a:r>
            <a:r>
              <a:rPr lang="en-US" dirty="0"/>
              <a:t/>
            </a:r>
            <a:br>
              <a:rPr lang="en-US" dirty="0"/>
            </a:br>
            <a:endParaRPr lang="en-US" dirty="0"/>
          </a:p>
        </p:txBody>
      </p:sp>
      <p:sp>
        <p:nvSpPr>
          <p:cNvPr id="87047" name="Rectangle 7"/>
          <p:cNvSpPr>
            <a:spLocks noGrp="1" noChangeArrowheads="1"/>
          </p:cNvSpPr>
          <p:nvPr>
            <p:ph type="body" sz="half" idx="1"/>
          </p:nvPr>
        </p:nvSpPr>
        <p:spPr/>
        <p:txBody>
          <a:bodyPr/>
          <a:lstStyle/>
          <a:p>
            <a:pPr>
              <a:lnSpc>
                <a:spcPct val="90000"/>
              </a:lnSpc>
            </a:pPr>
            <a:endParaRPr lang="en-US" sz="2000"/>
          </a:p>
        </p:txBody>
      </p:sp>
      <p:sp>
        <p:nvSpPr>
          <p:cNvPr id="87048" name="Rectangle 8"/>
          <p:cNvSpPr>
            <a:spLocks noGrp="1" noChangeArrowheads="1"/>
          </p:cNvSpPr>
          <p:nvPr>
            <p:ph type="body" sz="half" idx="2"/>
          </p:nvPr>
        </p:nvSpPr>
        <p:spPr>
          <a:xfrm>
            <a:off x="5105400" y="1600200"/>
            <a:ext cx="3962400" cy="4525963"/>
          </a:xfrm>
        </p:spPr>
        <p:txBody>
          <a:bodyPr/>
          <a:lstStyle/>
          <a:p>
            <a:pPr>
              <a:lnSpc>
                <a:spcPct val="90000"/>
              </a:lnSpc>
            </a:pPr>
            <a:r>
              <a:rPr lang="en-US" sz="2000" b="1" dirty="0" smtClean="0"/>
              <a:t>Trimester </a:t>
            </a:r>
            <a:r>
              <a:rPr lang="en-US" sz="2000" b="1" dirty="0" err="1" smtClean="0"/>
              <a:t>kedua</a:t>
            </a:r>
            <a:endParaRPr lang="en-US" sz="2000" b="1" dirty="0" smtClean="0"/>
          </a:p>
          <a:p>
            <a:pPr marL="0" indent="0">
              <a:lnSpc>
                <a:spcPct val="90000"/>
              </a:lnSpc>
              <a:buNone/>
            </a:pPr>
            <a:r>
              <a:rPr lang="en-US" sz="2000" b="1" dirty="0" err="1" smtClean="0"/>
              <a:t>Saat</a:t>
            </a:r>
            <a:r>
              <a:rPr lang="en-US" sz="2000" b="1" dirty="0" smtClean="0"/>
              <a:t> </a:t>
            </a:r>
            <a:r>
              <a:rPr lang="en-US" sz="2000" b="1" dirty="0" err="1" smtClean="0"/>
              <a:t>akhir</a:t>
            </a:r>
            <a:r>
              <a:rPr lang="en-US" sz="2000" b="1" dirty="0" smtClean="0"/>
              <a:t> </a:t>
            </a:r>
            <a:r>
              <a:rPr lang="en-US" sz="2000" b="1" dirty="0" err="1" smtClean="0"/>
              <a:t>bulan</a:t>
            </a:r>
            <a:r>
              <a:rPr lang="en-US" sz="2000" b="1" dirty="0" smtClean="0"/>
              <a:t> </a:t>
            </a:r>
            <a:r>
              <a:rPr lang="en-US" sz="2000" b="1" dirty="0" err="1" smtClean="0"/>
              <a:t>keenam</a:t>
            </a:r>
            <a:r>
              <a:rPr lang="en-US" sz="2000" b="1" dirty="0" smtClean="0"/>
              <a:t> :</a:t>
            </a:r>
            <a:endParaRPr lang="en-US" sz="2000" dirty="0" smtClean="0"/>
          </a:p>
          <a:p>
            <a:pPr>
              <a:lnSpc>
                <a:spcPct val="90000"/>
              </a:lnSpc>
            </a:pPr>
            <a:r>
              <a:rPr lang="en-US" sz="2000" dirty="0" err="1" smtClean="0"/>
              <a:t>Janin</a:t>
            </a:r>
            <a:r>
              <a:rPr lang="en-US" sz="2000" dirty="0" smtClean="0"/>
              <a:t> </a:t>
            </a:r>
            <a:r>
              <a:rPr lang="en-US" sz="2000" dirty="0" err="1" smtClean="0"/>
              <a:t>berukuran</a:t>
            </a:r>
            <a:r>
              <a:rPr lang="en-US" sz="2000" dirty="0" smtClean="0"/>
              <a:t> 11 </a:t>
            </a:r>
            <a:r>
              <a:rPr lang="en-US" sz="2000" dirty="0" err="1" smtClean="0"/>
              <a:t>s.d.</a:t>
            </a:r>
            <a:r>
              <a:rPr lang="en-US" sz="2000" dirty="0" smtClean="0"/>
              <a:t> 14 </a:t>
            </a:r>
            <a:r>
              <a:rPr lang="en-US" sz="2000" dirty="0" err="1" smtClean="0"/>
              <a:t>inci</a:t>
            </a:r>
            <a:endParaRPr lang="en-US" sz="2000" dirty="0"/>
          </a:p>
          <a:p>
            <a:pPr>
              <a:lnSpc>
                <a:spcPct val="90000"/>
              </a:lnSpc>
            </a:pPr>
            <a:r>
              <a:rPr lang="en-US" sz="2000" dirty="0"/>
              <a:t>Weight is about 1 3/4 to 2 pounds </a:t>
            </a:r>
          </a:p>
          <a:p>
            <a:pPr>
              <a:lnSpc>
                <a:spcPct val="90000"/>
              </a:lnSpc>
            </a:pPr>
            <a:r>
              <a:rPr lang="en-US" sz="2000" dirty="0" err="1" smtClean="0"/>
              <a:t>Kulit</a:t>
            </a:r>
            <a:r>
              <a:rPr lang="en-US" sz="2000" dirty="0" smtClean="0"/>
              <a:t> </a:t>
            </a:r>
            <a:r>
              <a:rPr lang="en-US" sz="2000" dirty="0" err="1" smtClean="0"/>
              <a:t>tertutupo</a:t>
            </a:r>
            <a:r>
              <a:rPr lang="en-US" sz="2000" dirty="0" smtClean="0"/>
              <a:t> </a:t>
            </a:r>
            <a:r>
              <a:rPr lang="en-US" sz="2000" dirty="0" err="1" smtClean="0"/>
              <a:t>oleh</a:t>
            </a:r>
            <a:r>
              <a:rPr lang="en-US" sz="2000" dirty="0" smtClean="0"/>
              <a:t> </a:t>
            </a:r>
            <a:r>
              <a:rPr lang="en-US" sz="2000" dirty="0" err="1" smtClean="0"/>
              <a:t>selaput</a:t>
            </a:r>
            <a:r>
              <a:rPr lang="en-US" sz="2000" dirty="0" smtClean="0"/>
              <a:t> </a:t>
            </a:r>
            <a:r>
              <a:rPr lang="en-US" sz="2000" dirty="0" err="1" smtClean="0"/>
              <a:t>protektif</a:t>
            </a:r>
            <a:r>
              <a:rPr lang="en-US" sz="2000" dirty="0" smtClean="0"/>
              <a:t> (</a:t>
            </a:r>
            <a:r>
              <a:rPr lang="en-US" sz="2000" dirty="0" err="1" smtClean="0"/>
              <a:t>verniks</a:t>
            </a:r>
            <a:r>
              <a:rPr lang="en-US" sz="2000" dirty="0" smtClean="0"/>
              <a:t>)</a:t>
            </a:r>
            <a:endParaRPr lang="en-US" sz="2000" dirty="0"/>
          </a:p>
          <a:p>
            <a:pPr>
              <a:lnSpc>
                <a:spcPct val="90000"/>
              </a:lnSpc>
            </a:pPr>
            <a:r>
              <a:rPr lang="en-US" sz="2000" dirty="0" err="1" smtClean="0"/>
              <a:t>Bayi</a:t>
            </a:r>
            <a:r>
              <a:rPr lang="en-US" sz="2000" dirty="0" smtClean="0"/>
              <a:t> </a:t>
            </a:r>
            <a:r>
              <a:rPr lang="en-US" sz="2000" dirty="0" err="1" smtClean="0"/>
              <a:t>sudah</a:t>
            </a:r>
            <a:r>
              <a:rPr lang="en-US" sz="2000" dirty="0" smtClean="0"/>
              <a:t> </a:t>
            </a:r>
            <a:r>
              <a:rPr lang="en-US" sz="2000" dirty="0" err="1" smtClean="0"/>
              <a:t>dapat</a:t>
            </a:r>
            <a:r>
              <a:rPr lang="en-US" sz="2000" dirty="0" smtClean="0"/>
              <a:t> </a:t>
            </a:r>
            <a:r>
              <a:rPr lang="en-US" sz="2000" dirty="0" err="1" smtClean="0"/>
              <a:t>cegukan</a:t>
            </a:r>
            <a:r>
              <a:rPr lang="en-US" sz="2000" dirty="0" smtClean="0"/>
              <a:t> (hiccups)</a:t>
            </a:r>
            <a:endParaRPr lang="en-US" sz="2000" dirty="0"/>
          </a:p>
          <a:p>
            <a:pPr>
              <a:lnSpc>
                <a:spcPct val="90000"/>
              </a:lnSpc>
            </a:pPr>
            <a:endParaRPr lang="en-US" sz="2000" dirty="0"/>
          </a:p>
        </p:txBody>
      </p:sp>
      <p:pic>
        <p:nvPicPr>
          <p:cNvPr id="87045" name="Picture 5" descr="wc_fd_f-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51054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349178"/>
      </p:ext>
    </p:extLst>
  </p:cSld>
  <p:clrMapOvr>
    <a:masterClrMapping/>
  </p:clrMapOvr>
  <p:transition spd="med">
    <p:wheel spokes="2"/>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mo6"/>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68976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1" name="Rectangle 5"/>
          <p:cNvSpPr>
            <a:spLocks noGrp="1" noChangeArrowheads="1"/>
          </p:cNvSpPr>
          <p:nvPr>
            <p:ph type="title"/>
          </p:nvPr>
        </p:nvSpPr>
        <p:spPr>
          <a:xfrm>
            <a:off x="685800" y="609600"/>
            <a:ext cx="8229600" cy="1143000"/>
          </a:xfrm>
        </p:spPr>
        <p:txBody>
          <a:bodyPr/>
          <a:lstStyle/>
          <a:p>
            <a:pPr algn="r"/>
            <a:r>
              <a:rPr lang="en-US">
                <a:solidFill>
                  <a:schemeClr val="bg1"/>
                </a:solidFill>
              </a:rPr>
              <a:t>6 Months</a:t>
            </a:r>
          </a:p>
        </p:txBody>
      </p:sp>
    </p:spTree>
    <p:extLst>
      <p:ext uri="{BB962C8B-B14F-4D97-AF65-F5344CB8AC3E}">
        <p14:creationId xmlns:p14="http://schemas.microsoft.com/office/powerpoint/2010/main" val="1168619996"/>
      </p:ext>
    </p:extLst>
  </p:cSld>
  <p:clrMapOvr>
    <a:masterClrMapping/>
  </p:clrMapOvr>
  <p:transition spd="med">
    <p:wheel spokes="2"/>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normAutofit fontScale="90000"/>
          </a:bodyPr>
          <a:lstStyle/>
          <a:p>
            <a:r>
              <a:rPr lang="en-US" dirty="0" err="1" smtClean="0"/>
              <a:t>Bulan</a:t>
            </a:r>
            <a:r>
              <a:rPr lang="en-US" dirty="0" smtClean="0"/>
              <a:t> ke-7 </a:t>
            </a:r>
            <a:r>
              <a:rPr lang="en-US" dirty="0"/>
              <a:t/>
            </a:r>
            <a:br>
              <a:rPr lang="en-US" dirty="0"/>
            </a:br>
            <a:endParaRPr lang="en-US" dirty="0"/>
          </a:p>
        </p:txBody>
      </p:sp>
      <p:sp>
        <p:nvSpPr>
          <p:cNvPr id="88070" name="Rectangle 6"/>
          <p:cNvSpPr>
            <a:spLocks noGrp="1" noChangeArrowheads="1"/>
          </p:cNvSpPr>
          <p:nvPr>
            <p:ph type="body" sz="half" idx="1"/>
          </p:nvPr>
        </p:nvSpPr>
        <p:spPr/>
        <p:txBody>
          <a:bodyPr/>
          <a:lstStyle/>
          <a:p>
            <a:pPr>
              <a:lnSpc>
                <a:spcPct val="80000"/>
              </a:lnSpc>
            </a:pPr>
            <a:endParaRPr lang="en-US" sz="1800"/>
          </a:p>
        </p:txBody>
      </p:sp>
      <p:pic>
        <p:nvPicPr>
          <p:cNvPr id="88069" name="Picture 5" descr="wc_fd_f-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4800600" cy="4648200"/>
          </a:xfrm>
          <a:prstGeom prst="rect">
            <a:avLst/>
          </a:prstGeom>
          <a:noFill/>
          <a:extLst>
            <a:ext uri="{909E8E84-426E-40DD-AFC4-6F175D3DCCD1}">
              <a14:hiddenFill xmlns:a14="http://schemas.microsoft.com/office/drawing/2010/main">
                <a:solidFill>
                  <a:srgbClr val="FFFFFF"/>
                </a:solidFill>
              </a14:hiddenFill>
            </a:ext>
          </a:extLst>
        </p:spPr>
      </p:pic>
      <p:sp>
        <p:nvSpPr>
          <p:cNvPr id="88071" name="Rectangle 7"/>
          <p:cNvSpPr>
            <a:spLocks noGrp="1" noChangeArrowheads="1"/>
          </p:cNvSpPr>
          <p:nvPr>
            <p:ph type="body" sz="half" idx="2"/>
          </p:nvPr>
        </p:nvSpPr>
        <p:spPr>
          <a:xfrm>
            <a:off x="5075903" y="1585118"/>
            <a:ext cx="4038600" cy="4525963"/>
          </a:xfrm>
        </p:spPr>
        <p:txBody>
          <a:bodyPr>
            <a:normAutofit/>
          </a:bodyPr>
          <a:lstStyle/>
          <a:p>
            <a:pPr>
              <a:lnSpc>
                <a:spcPct val="80000"/>
              </a:lnSpc>
            </a:pPr>
            <a:r>
              <a:rPr lang="en-US" sz="2400" b="1" dirty="0" smtClean="0"/>
              <a:t>Trimester </a:t>
            </a:r>
            <a:r>
              <a:rPr lang="en-US" sz="2400" b="1" dirty="0" err="1" smtClean="0"/>
              <a:t>ketiga</a:t>
            </a:r>
            <a:endParaRPr lang="en-US" sz="2400" b="1" dirty="0" smtClean="0"/>
          </a:p>
          <a:p>
            <a:pPr marL="0" indent="0">
              <a:lnSpc>
                <a:spcPct val="80000"/>
              </a:lnSpc>
              <a:buNone/>
            </a:pPr>
            <a:r>
              <a:rPr lang="en-US" sz="2400" i="1" dirty="0" err="1" smtClean="0"/>
              <a:t>Saat</a:t>
            </a:r>
            <a:r>
              <a:rPr lang="en-US" sz="2400" i="1" dirty="0" smtClean="0"/>
              <a:t> </a:t>
            </a:r>
            <a:r>
              <a:rPr lang="en-US" sz="2400" i="1" dirty="0" err="1" smtClean="0"/>
              <a:t>akhir</a:t>
            </a:r>
            <a:r>
              <a:rPr lang="en-US" sz="2400" i="1" dirty="0" smtClean="0"/>
              <a:t> </a:t>
            </a:r>
            <a:r>
              <a:rPr lang="en-US" sz="2400" i="1" dirty="0" err="1" smtClean="0"/>
              <a:t>bulan</a:t>
            </a:r>
            <a:r>
              <a:rPr lang="en-US" sz="2400" i="1" dirty="0" smtClean="0"/>
              <a:t> </a:t>
            </a:r>
            <a:r>
              <a:rPr lang="en-US" sz="2400" i="1" dirty="0" err="1" smtClean="0"/>
              <a:t>ketujuh</a:t>
            </a:r>
            <a:r>
              <a:rPr lang="en-US" sz="2400" i="1" dirty="0" smtClean="0"/>
              <a:t>:</a:t>
            </a:r>
            <a:endParaRPr lang="en-US" sz="2400" dirty="0"/>
          </a:p>
          <a:p>
            <a:pPr>
              <a:lnSpc>
                <a:spcPct val="80000"/>
              </a:lnSpc>
            </a:pPr>
            <a:r>
              <a:rPr lang="en-US" sz="2400" dirty="0" err="1" smtClean="0"/>
              <a:t>Indra</a:t>
            </a:r>
            <a:r>
              <a:rPr lang="en-US" sz="2400" dirty="0" smtClean="0"/>
              <a:t> </a:t>
            </a:r>
            <a:r>
              <a:rPr lang="en-US" sz="2400" dirty="0" err="1" smtClean="0"/>
              <a:t>pengecapan</a:t>
            </a:r>
            <a:r>
              <a:rPr lang="en-US" sz="2400" dirty="0" smtClean="0"/>
              <a:t> </a:t>
            </a:r>
            <a:r>
              <a:rPr lang="en-US" sz="2400" dirty="0" err="1" smtClean="0"/>
              <a:t>telah</a:t>
            </a:r>
            <a:r>
              <a:rPr lang="en-US" sz="2400" dirty="0" smtClean="0"/>
              <a:t> </a:t>
            </a:r>
            <a:r>
              <a:rPr lang="en-US" sz="2400" dirty="0" err="1" smtClean="0"/>
              <a:t>berkembang</a:t>
            </a:r>
            <a:endParaRPr lang="en-US" sz="2400" dirty="0"/>
          </a:p>
          <a:p>
            <a:pPr>
              <a:lnSpc>
                <a:spcPct val="80000"/>
              </a:lnSpc>
            </a:pPr>
            <a:r>
              <a:rPr lang="en-US" sz="2400" dirty="0" err="1" smtClean="0"/>
              <a:t>Terbentuknya</a:t>
            </a:r>
            <a:r>
              <a:rPr lang="en-US" sz="2400" dirty="0" smtClean="0"/>
              <a:t> </a:t>
            </a:r>
            <a:r>
              <a:rPr lang="en-US" sz="2400" dirty="0" err="1" smtClean="0"/>
              <a:t>lapisan-lapisan</a:t>
            </a:r>
            <a:r>
              <a:rPr lang="en-US" sz="2400" dirty="0" smtClean="0"/>
              <a:t> </a:t>
            </a:r>
            <a:r>
              <a:rPr lang="en-US" sz="2400" dirty="0" err="1" smtClean="0"/>
              <a:t>lemak</a:t>
            </a:r>
            <a:r>
              <a:rPr lang="en-US" sz="2400" dirty="0" smtClean="0"/>
              <a:t> </a:t>
            </a:r>
            <a:r>
              <a:rPr lang="en-US" sz="2400" dirty="0" err="1" smtClean="0"/>
              <a:t>tubuh</a:t>
            </a:r>
            <a:endParaRPr lang="en-US" sz="2400" dirty="0"/>
          </a:p>
          <a:p>
            <a:pPr>
              <a:lnSpc>
                <a:spcPct val="80000"/>
              </a:lnSpc>
            </a:pPr>
            <a:r>
              <a:rPr lang="en-US" sz="2400" dirty="0" smtClean="0"/>
              <a:t>Organ-organ </a:t>
            </a:r>
            <a:r>
              <a:rPr lang="en-US" sz="2400" dirty="0" err="1" smtClean="0"/>
              <a:t>mengalami</a:t>
            </a:r>
            <a:r>
              <a:rPr lang="en-US" sz="2400" dirty="0" smtClean="0"/>
              <a:t> </a:t>
            </a:r>
            <a:r>
              <a:rPr lang="en-US" sz="2400" dirty="0" err="1" smtClean="0"/>
              <a:t>pematangan</a:t>
            </a:r>
            <a:r>
              <a:rPr lang="en-US" sz="2400" dirty="0" smtClean="0"/>
              <a:t> </a:t>
            </a:r>
            <a:r>
              <a:rPr lang="en-US" sz="2400" dirty="0" err="1" smtClean="0"/>
              <a:t>lebih</a:t>
            </a:r>
            <a:r>
              <a:rPr lang="en-US" sz="2400" dirty="0" smtClean="0"/>
              <a:t> </a:t>
            </a:r>
            <a:r>
              <a:rPr lang="en-US" sz="2400" dirty="0" err="1" smtClean="0"/>
              <a:t>lanjut</a:t>
            </a:r>
            <a:endParaRPr lang="en-US" sz="2400" dirty="0"/>
          </a:p>
        </p:txBody>
      </p:sp>
    </p:spTree>
    <p:extLst>
      <p:ext uri="{BB962C8B-B14F-4D97-AF65-F5344CB8AC3E}">
        <p14:creationId xmlns:p14="http://schemas.microsoft.com/office/powerpoint/2010/main" val="3503337162"/>
      </p:ext>
    </p:extLst>
  </p:cSld>
  <p:clrMapOvr>
    <a:masterClrMapping/>
  </p:clrMapOvr>
  <p:transition spd="med">
    <p:wheel spokes="2"/>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normAutofit/>
          </a:bodyPr>
          <a:lstStyle/>
          <a:p>
            <a:r>
              <a:rPr lang="en-US" dirty="0" err="1" smtClean="0"/>
              <a:t>Bulan</a:t>
            </a:r>
            <a:r>
              <a:rPr lang="en-US" dirty="0" smtClean="0"/>
              <a:t> ke-8</a:t>
            </a:r>
            <a:endParaRPr lang="en-US" dirty="0"/>
          </a:p>
        </p:txBody>
      </p:sp>
      <p:sp>
        <p:nvSpPr>
          <p:cNvPr id="89094" name="Rectangle 6"/>
          <p:cNvSpPr>
            <a:spLocks noGrp="1" noChangeArrowheads="1"/>
          </p:cNvSpPr>
          <p:nvPr>
            <p:ph type="body" sz="half" idx="1"/>
          </p:nvPr>
        </p:nvSpPr>
        <p:spPr/>
        <p:txBody>
          <a:bodyPr/>
          <a:lstStyle/>
          <a:p>
            <a:pPr>
              <a:lnSpc>
                <a:spcPct val="80000"/>
              </a:lnSpc>
            </a:pPr>
            <a:endParaRPr lang="en-US" sz="1600"/>
          </a:p>
        </p:txBody>
      </p:sp>
      <p:sp>
        <p:nvSpPr>
          <p:cNvPr id="89095" name="Rectangle 7"/>
          <p:cNvSpPr>
            <a:spLocks noGrp="1" noChangeArrowheads="1"/>
          </p:cNvSpPr>
          <p:nvPr>
            <p:ph type="body" sz="half" idx="2"/>
          </p:nvPr>
        </p:nvSpPr>
        <p:spPr/>
        <p:txBody>
          <a:bodyPr>
            <a:normAutofit/>
          </a:bodyPr>
          <a:lstStyle/>
          <a:p>
            <a:pPr>
              <a:lnSpc>
                <a:spcPct val="80000"/>
              </a:lnSpc>
            </a:pPr>
            <a:r>
              <a:rPr lang="en-US" sz="2000" b="1" dirty="0" smtClean="0"/>
              <a:t>Trimester </a:t>
            </a:r>
            <a:r>
              <a:rPr lang="en-US" sz="2000" b="1" dirty="0" err="1" smtClean="0"/>
              <a:t>ketiga</a:t>
            </a:r>
            <a:endParaRPr lang="en-US" sz="2000" b="1" dirty="0" smtClean="0"/>
          </a:p>
          <a:p>
            <a:pPr marL="0" indent="0">
              <a:lnSpc>
                <a:spcPct val="80000"/>
              </a:lnSpc>
              <a:buNone/>
            </a:pPr>
            <a:r>
              <a:rPr lang="en-US" sz="2000" b="1" i="1" dirty="0" err="1" smtClean="0"/>
              <a:t>Saat</a:t>
            </a:r>
            <a:r>
              <a:rPr lang="en-US" sz="2000" b="1" i="1" dirty="0" smtClean="0"/>
              <a:t> </a:t>
            </a:r>
            <a:r>
              <a:rPr lang="en-US" sz="2000" b="1" i="1" dirty="0" err="1" smtClean="0"/>
              <a:t>akhir</a:t>
            </a:r>
            <a:r>
              <a:rPr lang="en-US" sz="2000" b="1" i="1" dirty="0" smtClean="0"/>
              <a:t> </a:t>
            </a:r>
            <a:r>
              <a:rPr lang="en-US" sz="2000" b="1" i="1" dirty="0" err="1" smtClean="0"/>
              <a:t>bulan</a:t>
            </a:r>
            <a:r>
              <a:rPr lang="en-US" sz="2000" b="1" i="1" dirty="0" smtClean="0"/>
              <a:t> </a:t>
            </a:r>
            <a:r>
              <a:rPr lang="en-US" sz="2000" b="1" i="1" dirty="0" err="1" smtClean="0"/>
              <a:t>kedelapan</a:t>
            </a:r>
            <a:r>
              <a:rPr lang="en-US" sz="2000" b="1" i="1" dirty="0" smtClean="0"/>
              <a:t> :</a:t>
            </a:r>
            <a:r>
              <a:rPr lang="en-US" sz="2000" dirty="0" smtClean="0"/>
              <a:t> </a:t>
            </a:r>
            <a:endParaRPr lang="en-US" sz="2000" dirty="0"/>
          </a:p>
          <a:p>
            <a:pPr>
              <a:lnSpc>
                <a:spcPct val="80000"/>
              </a:lnSpc>
            </a:pPr>
            <a:r>
              <a:rPr lang="en-US" sz="2000" dirty="0" err="1" smtClean="0"/>
              <a:t>Pertumbuhan</a:t>
            </a:r>
            <a:r>
              <a:rPr lang="en-US" sz="2000" dirty="0" smtClean="0"/>
              <a:t> </a:t>
            </a:r>
            <a:r>
              <a:rPr lang="en-US" sz="2000" dirty="0" err="1" smtClean="0"/>
              <a:t>secara</a:t>
            </a:r>
            <a:r>
              <a:rPr lang="en-US" sz="2000" dirty="0" smtClean="0"/>
              <a:t> </a:t>
            </a:r>
            <a:r>
              <a:rPr lang="en-US" sz="2000" dirty="0" err="1" smtClean="0"/>
              <a:t>menyeluruh</a:t>
            </a:r>
            <a:r>
              <a:rPr lang="en-US" sz="2000" dirty="0" smtClean="0"/>
              <a:t> </a:t>
            </a:r>
            <a:r>
              <a:rPr lang="en-US" sz="2000" dirty="0" err="1" smtClean="0"/>
              <a:t>lebih</a:t>
            </a:r>
            <a:r>
              <a:rPr lang="en-US" sz="2000" dirty="0" smtClean="0"/>
              <a:t> </a:t>
            </a:r>
            <a:r>
              <a:rPr lang="en-US" sz="2000" dirty="0" err="1" smtClean="0"/>
              <a:t>cepat</a:t>
            </a:r>
            <a:r>
              <a:rPr lang="en-US" sz="2000" dirty="0" smtClean="0"/>
              <a:t> </a:t>
            </a:r>
            <a:r>
              <a:rPr lang="en-US" sz="2000" dirty="0" err="1" smtClean="0"/>
              <a:t>pada</a:t>
            </a:r>
            <a:r>
              <a:rPr lang="en-US" sz="2000" dirty="0" smtClean="0"/>
              <a:t> </a:t>
            </a:r>
            <a:r>
              <a:rPr lang="en-US" sz="2000" dirty="0" err="1" smtClean="0"/>
              <a:t>bulan-bulan</a:t>
            </a:r>
            <a:r>
              <a:rPr lang="en-US" sz="2000" dirty="0" smtClean="0"/>
              <a:t> </a:t>
            </a:r>
            <a:r>
              <a:rPr lang="en-US" sz="2000" dirty="0" err="1" smtClean="0"/>
              <a:t>ini</a:t>
            </a:r>
            <a:endParaRPr lang="en-US" sz="2000" dirty="0"/>
          </a:p>
          <a:p>
            <a:pPr>
              <a:lnSpc>
                <a:spcPct val="80000"/>
              </a:lnSpc>
            </a:pPr>
            <a:r>
              <a:rPr lang="en-US" sz="2000" dirty="0" err="1" smtClean="0"/>
              <a:t>Perkembangan</a:t>
            </a:r>
            <a:r>
              <a:rPr lang="en-US" sz="2000" dirty="0" smtClean="0"/>
              <a:t> </a:t>
            </a:r>
            <a:r>
              <a:rPr lang="en-US" sz="2000" dirty="0" err="1" smtClean="0"/>
              <a:t>otak</a:t>
            </a:r>
            <a:r>
              <a:rPr lang="en-US" sz="2000" dirty="0" smtClean="0"/>
              <a:t> </a:t>
            </a:r>
            <a:r>
              <a:rPr lang="en-US" sz="2000" dirty="0" err="1" smtClean="0"/>
              <a:t>berjalan</a:t>
            </a:r>
            <a:r>
              <a:rPr lang="en-US" sz="2000" dirty="0" smtClean="0"/>
              <a:t> </a:t>
            </a:r>
            <a:r>
              <a:rPr lang="en-US" sz="2000" dirty="0" err="1" smtClean="0"/>
              <a:t>lebih</a:t>
            </a:r>
            <a:r>
              <a:rPr lang="en-US" sz="2000" dirty="0" smtClean="0"/>
              <a:t> </a:t>
            </a:r>
            <a:r>
              <a:rPr lang="en-US" sz="2000" dirty="0" err="1" smtClean="0"/>
              <a:t>cepat</a:t>
            </a:r>
            <a:r>
              <a:rPr lang="en-US" sz="2000" dirty="0" smtClean="0"/>
              <a:t> </a:t>
            </a:r>
            <a:r>
              <a:rPr lang="en-US" sz="2000" dirty="0" err="1" smtClean="0"/>
              <a:t>dibulan</a:t>
            </a:r>
            <a:r>
              <a:rPr lang="en-US" sz="2000" dirty="0" smtClean="0"/>
              <a:t> ini9</a:t>
            </a:r>
            <a:endParaRPr lang="en-US" sz="2000" dirty="0"/>
          </a:p>
          <a:p>
            <a:pPr>
              <a:lnSpc>
                <a:spcPct val="80000"/>
              </a:lnSpc>
            </a:pPr>
            <a:r>
              <a:rPr lang="en-US" sz="2000" dirty="0" err="1" smtClean="0"/>
              <a:t>Seluruh</a:t>
            </a:r>
            <a:r>
              <a:rPr lang="en-US" sz="2000" dirty="0" smtClean="0"/>
              <a:t> organ-organ </a:t>
            </a:r>
            <a:r>
              <a:rPr lang="en-US" sz="2000" dirty="0" err="1" smtClean="0"/>
              <a:t>telah</a:t>
            </a:r>
            <a:r>
              <a:rPr lang="en-US" sz="2000" dirty="0" smtClean="0"/>
              <a:t> </a:t>
            </a:r>
            <a:r>
              <a:rPr lang="en-US" sz="2000" dirty="0" err="1" smtClean="0"/>
              <a:t>berfungsi</a:t>
            </a:r>
            <a:r>
              <a:rPr lang="en-US" sz="2000" dirty="0" smtClean="0"/>
              <a:t> </a:t>
            </a:r>
            <a:r>
              <a:rPr lang="en-US" sz="2000" dirty="0" err="1" smtClean="0"/>
              <a:t>kecuali</a:t>
            </a:r>
            <a:r>
              <a:rPr lang="en-US" sz="2000" dirty="0" smtClean="0"/>
              <a:t> </a:t>
            </a:r>
            <a:r>
              <a:rPr lang="en-US" sz="2000" dirty="0" err="1" smtClean="0"/>
              <a:t>paru-paru</a:t>
            </a:r>
            <a:endParaRPr lang="en-US" sz="2000" dirty="0"/>
          </a:p>
          <a:p>
            <a:pPr>
              <a:lnSpc>
                <a:spcPct val="80000"/>
              </a:lnSpc>
            </a:pPr>
            <a:r>
              <a:rPr lang="en-US" sz="2000" dirty="0" err="1" smtClean="0"/>
              <a:t>Gerakan</a:t>
            </a:r>
            <a:r>
              <a:rPr lang="en-US" sz="2000" dirty="0" smtClean="0"/>
              <a:t> </a:t>
            </a:r>
            <a:r>
              <a:rPr lang="en-US" sz="2000" dirty="0" err="1" smtClean="0"/>
              <a:t>dan</a:t>
            </a:r>
            <a:r>
              <a:rPr lang="en-US" sz="2000" dirty="0" smtClean="0"/>
              <a:t> </a:t>
            </a:r>
            <a:r>
              <a:rPr lang="en-US" sz="2000" dirty="0" err="1" smtClean="0"/>
              <a:t>hentakan</a:t>
            </a:r>
            <a:r>
              <a:rPr lang="en-US" sz="2000" dirty="0" smtClean="0"/>
              <a:t> </a:t>
            </a:r>
            <a:r>
              <a:rPr lang="en-US" sz="2000" dirty="0" err="1" smtClean="0"/>
              <a:t>janin</a:t>
            </a:r>
            <a:r>
              <a:rPr lang="en-US" sz="2000" dirty="0" smtClean="0"/>
              <a:t> </a:t>
            </a:r>
            <a:r>
              <a:rPr lang="en-US" sz="2000" dirty="0" err="1" smtClean="0"/>
              <a:t>sangat</a:t>
            </a:r>
            <a:r>
              <a:rPr lang="en-US" sz="2000" dirty="0" smtClean="0"/>
              <a:t> </a:t>
            </a:r>
            <a:r>
              <a:rPr lang="en-US" sz="2000" dirty="0" err="1" smtClean="0"/>
              <a:t>terasa</a:t>
            </a:r>
            <a:r>
              <a:rPr lang="en-US" sz="2000" dirty="0" smtClean="0"/>
              <a:t> </a:t>
            </a:r>
            <a:r>
              <a:rPr lang="en-US" sz="2000" dirty="0" err="1" smtClean="0"/>
              <a:t>dan</a:t>
            </a:r>
            <a:r>
              <a:rPr lang="en-US" sz="2000" dirty="0" smtClean="0"/>
              <a:t> </a:t>
            </a:r>
            <a:r>
              <a:rPr lang="en-US" sz="2000" dirty="0" err="1" smtClean="0"/>
              <a:t>tampak</a:t>
            </a:r>
            <a:r>
              <a:rPr lang="en-US" sz="2000" dirty="0" smtClean="0"/>
              <a:t> </a:t>
            </a:r>
            <a:r>
              <a:rPr lang="en-US" sz="2000" dirty="0" err="1" smtClean="0"/>
              <a:t>dari</a:t>
            </a:r>
            <a:r>
              <a:rPr lang="en-US" sz="2000" dirty="0" smtClean="0"/>
              <a:t> </a:t>
            </a:r>
            <a:r>
              <a:rPr lang="en-US" sz="2000" dirty="0" err="1" smtClean="0"/>
              <a:t>luar</a:t>
            </a:r>
            <a:r>
              <a:rPr lang="en-US" sz="2000" dirty="0" smtClean="0"/>
              <a:t>.</a:t>
            </a:r>
            <a:endParaRPr lang="en-US" sz="2000" dirty="0"/>
          </a:p>
        </p:txBody>
      </p:sp>
      <p:pic>
        <p:nvPicPr>
          <p:cNvPr id="89093" name="Picture 5" descr="wc_fd_f-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47244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7123511"/>
      </p:ext>
    </p:extLst>
  </p:cSld>
  <p:clrMapOvr>
    <a:masterClrMapping/>
  </p:clrMapOvr>
  <p:transition spd="med">
    <p:wheel spokes="2"/>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mo8"/>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43000" y="0"/>
            <a:ext cx="8001000" cy="6858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5" name="WordArt 7"/>
          <p:cNvSpPr>
            <a:spLocks noChangeArrowheads="1" noChangeShapeType="1" noTextEdit="1"/>
          </p:cNvSpPr>
          <p:nvPr/>
        </p:nvSpPr>
        <p:spPr bwMode="auto">
          <a:xfrm>
            <a:off x="228600" y="0"/>
            <a:ext cx="2286000" cy="1971675"/>
          </a:xfrm>
          <a:prstGeom prst="rect">
            <a:avLst/>
          </a:prstGeom>
        </p:spPr>
        <p:txBody>
          <a:bodyPr wrap="none" fromWordArt="1">
            <a:prstTxWarp prst="textSlantUp">
              <a:avLst>
                <a:gd name="adj" fmla="val 32056"/>
              </a:avLst>
            </a:prstTxWarp>
          </a:bodyPr>
          <a:lstStyle/>
          <a:p>
            <a:pPr algn="ctr"/>
            <a:r>
              <a:rPr lang="en-US" sz="3600" kern="10" dirty="0">
                <a:ln w="18415" cmpd="sng">
                  <a:solidFill>
                    <a:srgbClr val="FFFFFF"/>
                  </a:solidFill>
                  <a:prstDash val="solid"/>
                </a:ln>
                <a:solidFill>
                  <a:srgbClr val="FFFFFF"/>
                </a:solidFill>
                <a:effectLst>
                  <a:glow rad="228600">
                    <a:schemeClr val="accent2">
                      <a:satMod val="175000"/>
                      <a:alpha val="40000"/>
                    </a:schemeClr>
                  </a:glow>
                  <a:outerShdw blurRad="63500" dir="3600000" algn="tl" rotWithShape="0">
                    <a:srgbClr val="000000">
                      <a:alpha val="70000"/>
                    </a:srgbClr>
                  </a:outerShdw>
                </a:effectLst>
                <a:latin typeface="Impact"/>
              </a:rPr>
              <a:t>8 months</a:t>
            </a:r>
          </a:p>
        </p:txBody>
      </p:sp>
    </p:spTree>
    <p:extLst>
      <p:ext uri="{BB962C8B-B14F-4D97-AF65-F5344CB8AC3E}">
        <p14:creationId xmlns:p14="http://schemas.microsoft.com/office/powerpoint/2010/main" val="2440537459"/>
      </p:ext>
    </p:extLst>
  </p:cSld>
  <p:clrMapOvr>
    <a:masterClrMapping/>
  </p:clrMapOvr>
  <p:transition spd="med">
    <p:wheel spokes="2"/>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8" name="Rectangle 6"/>
          <p:cNvSpPr>
            <a:spLocks noGrp="1" noChangeArrowheads="1"/>
          </p:cNvSpPr>
          <p:nvPr>
            <p:ph type="title"/>
          </p:nvPr>
        </p:nvSpPr>
        <p:spPr/>
        <p:txBody>
          <a:bodyPr/>
          <a:lstStyle/>
          <a:p>
            <a:r>
              <a:rPr lang="en-US" b="1" dirty="0" err="1" smtClean="0"/>
              <a:t>Bulan</a:t>
            </a:r>
            <a:r>
              <a:rPr lang="en-US" b="1" dirty="0" smtClean="0"/>
              <a:t> ke-9</a:t>
            </a:r>
            <a:endParaRPr lang="en-US" b="1" dirty="0"/>
          </a:p>
        </p:txBody>
      </p:sp>
      <p:sp>
        <p:nvSpPr>
          <p:cNvPr id="90119" name="Rectangle 7"/>
          <p:cNvSpPr>
            <a:spLocks noGrp="1" noChangeArrowheads="1"/>
          </p:cNvSpPr>
          <p:nvPr>
            <p:ph type="body" sz="half" idx="1"/>
          </p:nvPr>
        </p:nvSpPr>
        <p:spPr/>
        <p:txBody>
          <a:bodyPr/>
          <a:lstStyle/>
          <a:p>
            <a:pPr>
              <a:lnSpc>
                <a:spcPct val="80000"/>
              </a:lnSpc>
            </a:pPr>
            <a:endParaRPr lang="en-US" sz="2000"/>
          </a:p>
        </p:txBody>
      </p:sp>
      <p:sp>
        <p:nvSpPr>
          <p:cNvPr id="90120" name="Rectangle 8"/>
          <p:cNvSpPr>
            <a:spLocks noGrp="1" noChangeArrowheads="1"/>
          </p:cNvSpPr>
          <p:nvPr>
            <p:ph type="body" sz="half" idx="2"/>
          </p:nvPr>
        </p:nvSpPr>
        <p:spPr/>
        <p:txBody>
          <a:bodyPr>
            <a:normAutofit/>
          </a:bodyPr>
          <a:lstStyle/>
          <a:p>
            <a:pPr>
              <a:lnSpc>
                <a:spcPct val="80000"/>
              </a:lnSpc>
              <a:buFontTx/>
              <a:buNone/>
            </a:pPr>
            <a:r>
              <a:rPr lang="en-US" sz="2400" b="1" dirty="0" smtClean="0"/>
              <a:t>Trimester </a:t>
            </a:r>
            <a:r>
              <a:rPr lang="en-US" sz="2400" b="1" dirty="0" err="1" smtClean="0"/>
              <a:t>ketiga</a:t>
            </a:r>
            <a:endParaRPr lang="en-US" sz="2400" b="1" dirty="0" smtClean="0"/>
          </a:p>
          <a:p>
            <a:pPr>
              <a:lnSpc>
                <a:spcPct val="80000"/>
              </a:lnSpc>
              <a:buFontTx/>
              <a:buNone/>
            </a:pPr>
            <a:r>
              <a:rPr lang="en-US" sz="2400" i="1" dirty="0" err="1" smtClean="0"/>
              <a:t>Saat</a:t>
            </a:r>
            <a:r>
              <a:rPr lang="en-US" sz="2400" i="1" dirty="0" smtClean="0"/>
              <a:t> </a:t>
            </a:r>
            <a:r>
              <a:rPr lang="en-US" sz="2400" i="1" dirty="0" err="1" smtClean="0"/>
              <a:t>akhir</a:t>
            </a:r>
            <a:r>
              <a:rPr lang="en-US" sz="2400" i="1" dirty="0" smtClean="0"/>
              <a:t> </a:t>
            </a:r>
            <a:r>
              <a:rPr lang="en-US" sz="2400" i="1" dirty="0" err="1" smtClean="0"/>
              <a:t>bulan</a:t>
            </a:r>
            <a:r>
              <a:rPr lang="en-US" sz="2400" i="1" dirty="0" smtClean="0"/>
              <a:t> </a:t>
            </a:r>
            <a:r>
              <a:rPr lang="en-US" sz="2400" i="1" dirty="0" err="1" smtClean="0"/>
              <a:t>kesembilan</a:t>
            </a:r>
            <a:r>
              <a:rPr lang="en-US" sz="2400" i="1" dirty="0" smtClean="0"/>
              <a:t> :</a:t>
            </a:r>
            <a:endParaRPr lang="en-US" sz="2400" dirty="0"/>
          </a:p>
          <a:p>
            <a:pPr>
              <a:lnSpc>
                <a:spcPct val="80000"/>
              </a:lnSpc>
            </a:pPr>
            <a:r>
              <a:rPr lang="en-US" sz="2400" dirty="0" err="1" smtClean="0"/>
              <a:t>Paru-paru</a:t>
            </a:r>
            <a:r>
              <a:rPr lang="en-US" sz="2400" dirty="0" smtClean="0"/>
              <a:t> </a:t>
            </a:r>
            <a:r>
              <a:rPr lang="en-US" sz="2400" dirty="0" err="1" smtClean="0"/>
              <a:t>telah</a:t>
            </a:r>
            <a:r>
              <a:rPr lang="en-US" sz="2400" dirty="0" smtClean="0"/>
              <a:t> </a:t>
            </a:r>
            <a:r>
              <a:rPr lang="en-US" sz="2400" dirty="0" err="1" smtClean="0"/>
              <a:t>matang</a:t>
            </a:r>
            <a:endParaRPr lang="en-US" sz="2400" dirty="0"/>
          </a:p>
          <a:p>
            <a:pPr>
              <a:lnSpc>
                <a:spcPct val="80000"/>
              </a:lnSpc>
            </a:pPr>
            <a:r>
              <a:rPr lang="en-US" sz="2400" dirty="0" err="1" smtClean="0"/>
              <a:t>Bayi</a:t>
            </a:r>
            <a:r>
              <a:rPr lang="en-US" sz="2400" dirty="0" smtClean="0"/>
              <a:t> </a:t>
            </a:r>
            <a:r>
              <a:rPr lang="en-US" sz="2400" dirty="0" err="1" smtClean="0"/>
              <a:t>telah</a:t>
            </a:r>
            <a:r>
              <a:rPr lang="en-US" sz="2400" dirty="0" smtClean="0"/>
              <a:t> </a:t>
            </a:r>
            <a:r>
              <a:rPr lang="en-US" sz="2400" dirty="0" err="1" smtClean="0"/>
              <a:t>secara</a:t>
            </a:r>
            <a:r>
              <a:rPr lang="en-US" sz="2400" dirty="0" smtClean="0"/>
              <a:t> </a:t>
            </a:r>
            <a:r>
              <a:rPr lang="en-US" sz="2400" dirty="0" err="1" smtClean="0"/>
              <a:t>sempurna</a:t>
            </a:r>
            <a:r>
              <a:rPr lang="en-US" sz="2400" dirty="0" smtClean="0"/>
              <a:t> </a:t>
            </a:r>
            <a:r>
              <a:rPr lang="en-US" sz="2400" dirty="0" err="1" smtClean="0"/>
              <a:t>berkembang</a:t>
            </a:r>
            <a:r>
              <a:rPr lang="en-US" sz="2400" dirty="0" smtClean="0"/>
              <a:t> </a:t>
            </a:r>
            <a:r>
              <a:rPr lang="en-US" sz="2400" dirty="0" err="1" smtClean="0"/>
              <a:t>dan</a:t>
            </a:r>
            <a:r>
              <a:rPr lang="en-US" sz="2400" dirty="0" smtClean="0"/>
              <a:t> </a:t>
            </a:r>
            <a:r>
              <a:rPr lang="en-US" sz="2400" dirty="0" err="1" smtClean="0"/>
              <a:t>dapat</a:t>
            </a:r>
            <a:r>
              <a:rPr lang="en-US" sz="2400" dirty="0" smtClean="0"/>
              <a:t> survive </a:t>
            </a:r>
            <a:r>
              <a:rPr lang="en-US" sz="2400" dirty="0" err="1" smtClean="0"/>
              <a:t>diluar</a:t>
            </a:r>
            <a:r>
              <a:rPr lang="en-US" sz="2400" dirty="0" smtClean="0"/>
              <a:t> </a:t>
            </a:r>
            <a:r>
              <a:rPr lang="en-US" sz="2400" dirty="0" err="1" smtClean="0"/>
              <a:t>tubuh</a:t>
            </a:r>
            <a:r>
              <a:rPr lang="en-US" sz="2400" dirty="0" smtClean="0"/>
              <a:t> </a:t>
            </a:r>
            <a:r>
              <a:rPr lang="en-US" sz="2400" dirty="0" err="1" smtClean="0"/>
              <a:t>ibunya</a:t>
            </a:r>
            <a:endParaRPr lang="en-US" sz="2400" dirty="0"/>
          </a:p>
          <a:p>
            <a:pPr>
              <a:lnSpc>
                <a:spcPct val="80000"/>
              </a:lnSpc>
            </a:pPr>
            <a:r>
              <a:rPr lang="en-US" sz="2400" dirty="0" err="1" smtClean="0"/>
              <a:t>Bayi</a:t>
            </a:r>
            <a:r>
              <a:rPr lang="en-US" sz="2400" dirty="0" smtClean="0"/>
              <a:t> </a:t>
            </a:r>
            <a:r>
              <a:rPr lang="en-US" sz="2400" dirty="0" err="1" smtClean="0"/>
              <a:t>menempati</a:t>
            </a:r>
            <a:r>
              <a:rPr lang="en-US" sz="2400" dirty="0" smtClean="0"/>
              <a:t> </a:t>
            </a:r>
            <a:r>
              <a:rPr lang="en-US" sz="2400" dirty="0" err="1" smtClean="0"/>
              <a:t>bagian</a:t>
            </a:r>
            <a:r>
              <a:rPr lang="en-US" sz="2400" dirty="0" smtClean="0"/>
              <a:t> </a:t>
            </a:r>
            <a:r>
              <a:rPr lang="en-US" sz="2400" dirty="0" err="1" smtClean="0"/>
              <a:t>bawah</a:t>
            </a:r>
            <a:r>
              <a:rPr lang="en-US" sz="2400" dirty="0" smtClean="0"/>
              <a:t> </a:t>
            </a:r>
            <a:r>
              <a:rPr lang="en-US" sz="2400" dirty="0" err="1" smtClean="0"/>
              <a:t>perrut</a:t>
            </a:r>
            <a:r>
              <a:rPr lang="en-US" sz="2400" dirty="0" smtClean="0"/>
              <a:t> </a:t>
            </a:r>
            <a:r>
              <a:rPr lang="en-US" sz="2400" dirty="0" err="1" smtClean="0"/>
              <a:t>dan</a:t>
            </a:r>
            <a:r>
              <a:rPr lang="en-US" sz="2400" dirty="0" smtClean="0"/>
              <a:t> </a:t>
            </a:r>
            <a:r>
              <a:rPr lang="en-US" sz="2400" dirty="0" err="1" smtClean="0"/>
              <a:t>tampak</a:t>
            </a:r>
            <a:r>
              <a:rPr lang="en-US" sz="2400" dirty="0" smtClean="0"/>
              <a:t> </a:t>
            </a:r>
            <a:r>
              <a:rPr lang="en-US" sz="2400" dirty="0" err="1" smtClean="0"/>
              <a:t>kurang</a:t>
            </a:r>
            <a:r>
              <a:rPr lang="en-US" sz="2400" dirty="0" smtClean="0"/>
              <a:t> </a:t>
            </a:r>
            <a:r>
              <a:rPr lang="en-US" sz="2400" dirty="0" err="1" smtClean="0"/>
              <a:t>aktif</a:t>
            </a:r>
            <a:r>
              <a:rPr lang="en-US" sz="2400" dirty="0" smtClean="0"/>
              <a:t> </a:t>
            </a:r>
            <a:r>
              <a:rPr lang="en-US" sz="2400" dirty="0" err="1" smtClean="0"/>
              <a:t>dibandingkan</a:t>
            </a:r>
            <a:r>
              <a:rPr lang="en-US" sz="2400" dirty="0" smtClean="0"/>
              <a:t> </a:t>
            </a:r>
            <a:r>
              <a:rPr lang="en-US" sz="2400" dirty="0" err="1" smtClean="0"/>
              <a:t>bulan</a:t>
            </a:r>
            <a:r>
              <a:rPr lang="en-US" sz="2400" dirty="0" smtClean="0"/>
              <a:t> </a:t>
            </a:r>
            <a:r>
              <a:rPr lang="en-US" sz="2400" dirty="0" err="1" smtClean="0"/>
              <a:t>sebelumnya</a:t>
            </a:r>
            <a:endParaRPr lang="en-US" sz="2400" dirty="0"/>
          </a:p>
          <a:p>
            <a:pPr>
              <a:lnSpc>
                <a:spcPct val="80000"/>
              </a:lnSpc>
            </a:pPr>
            <a:endParaRPr lang="en-US" sz="2400" dirty="0"/>
          </a:p>
        </p:txBody>
      </p:sp>
      <p:pic>
        <p:nvPicPr>
          <p:cNvPr id="90117" name="Picture 5" descr="wc_fd_f-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24000"/>
            <a:ext cx="4724400" cy="4648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6351440"/>
      </p:ext>
    </p:extLst>
  </p:cSld>
  <p:clrMapOvr>
    <a:masterClrMapping/>
  </p:clrMapOvr>
  <p:transition spd="med">
    <p:wheel spokes="2"/>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67200" y="1585415"/>
            <a:ext cx="37338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6" name="Rectangle 2"/>
          <p:cNvSpPr>
            <a:spLocks noGrp="1" noChangeArrowheads="1"/>
          </p:cNvSpPr>
          <p:nvPr>
            <p:ph type="title"/>
          </p:nvPr>
        </p:nvSpPr>
        <p:spPr/>
        <p:txBody>
          <a:bodyPr/>
          <a:lstStyle/>
          <a:p>
            <a:r>
              <a:rPr lang="en-US" sz="4000" b="1" smtClean="0"/>
              <a:t>Komponen Bahan Makanan</a:t>
            </a:r>
            <a:endParaRPr lang="en-US" sz="4000" b="1"/>
          </a:p>
        </p:txBody>
      </p:sp>
      <p:sp>
        <p:nvSpPr>
          <p:cNvPr id="31747" name="Rectangle 3"/>
          <p:cNvSpPr>
            <a:spLocks noGrp="1" noChangeArrowheads="1"/>
          </p:cNvSpPr>
          <p:nvPr>
            <p:ph idx="1"/>
          </p:nvPr>
        </p:nvSpPr>
        <p:spPr>
          <a:xfrm>
            <a:off x="609600" y="1661318"/>
            <a:ext cx="4038600" cy="4525963"/>
          </a:xfrm>
        </p:spPr>
        <p:txBody>
          <a:bodyPr>
            <a:normAutofit fontScale="92500" lnSpcReduction="20000"/>
          </a:bodyPr>
          <a:lstStyle/>
          <a:p>
            <a:r>
              <a:rPr lang="en-US" sz="3600" smtClean="0"/>
              <a:t>Karbohidrat</a:t>
            </a:r>
            <a:endParaRPr lang="id-ID" sz="3600" smtClean="0"/>
          </a:p>
          <a:p>
            <a:r>
              <a:rPr lang="en-US" sz="3600" smtClean="0"/>
              <a:t>Protein</a:t>
            </a:r>
          </a:p>
          <a:p>
            <a:r>
              <a:rPr lang="en-US" sz="3600" smtClean="0"/>
              <a:t>Lemak</a:t>
            </a:r>
          </a:p>
          <a:p>
            <a:r>
              <a:rPr lang="en-US" sz="3600" smtClean="0"/>
              <a:t>Air dan bahan mineral </a:t>
            </a:r>
          </a:p>
          <a:p>
            <a:pPr lvl="1"/>
            <a:r>
              <a:rPr lang="en-US" sz="3200" smtClean="0"/>
              <a:t>Makro</a:t>
            </a:r>
          </a:p>
          <a:p>
            <a:pPr lvl="1"/>
            <a:r>
              <a:rPr lang="en-US" sz="3200" smtClean="0"/>
              <a:t>Mikro / </a:t>
            </a:r>
            <a:r>
              <a:rPr lang="en-US" sz="3200" i="1" smtClean="0"/>
              <a:t>trace elements</a:t>
            </a:r>
            <a:endParaRPr lang="en-US" sz="3200" smtClean="0"/>
          </a:p>
          <a:p>
            <a:r>
              <a:rPr lang="en-US" sz="3600" smtClean="0"/>
              <a:t>Vitamin</a:t>
            </a:r>
          </a:p>
          <a:p>
            <a:pPr lvl="1"/>
            <a:endParaRPr lang="en-US" sz="3600" i="1" smtClean="0"/>
          </a:p>
          <a:p>
            <a:pPr lvl="1">
              <a:buFont typeface="Wingdings" pitchFamily="2" charset="2"/>
              <a:buNone/>
            </a:pPr>
            <a:endParaRPr lang="en-US"/>
          </a:p>
        </p:txBody>
      </p:sp>
    </p:spTree>
    <p:extLst>
      <p:ext uri="{BB962C8B-B14F-4D97-AF65-F5344CB8AC3E}">
        <p14:creationId xmlns:p14="http://schemas.microsoft.com/office/powerpoint/2010/main" val="1038109105"/>
      </p:ext>
    </p:extLst>
  </p:cSld>
  <p:clrMapOvr>
    <a:masterClrMapping/>
  </p:clrMapOvr>
  <p:transition spd="med">
    <p:wheel spokes="2"/>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63000" contrast="-21000"/>
                    </a14:imgEffect>
                  </a14:imgLayer>
                </a14:imgProps>
              </a:ext>
              <a:ext uri="{28A0092B-C50C-407E-A947-70E740481C1C}">
                <a14:useLocalDpi xmlns:a14="http://schemas.microsoft.com/office/drawing/2010/main"/>
              </a:ext>
            </a:extLst>
          </a:blip>
          <a:srcRect/>
          <a:stretch>
            <a:fillRect/>
          </a:stretch>
        </p:blipFill>
        <p:spPr bwMode="auto">
          <a:xfrm>
            <a:off x="5366" y="4215783"/>
            <a:ext cx="1899633" cy="2642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1267" t="10141" r="10564" b="13427"/>
          <a:stretch/>
        </p:blipFill>
        <p:spPr bwMode="auto">
          <a:xfrm>
            <a:off x="5366" y="1219200"/>
            <a:ext cx="4052454" cy="2971800"/>
          </a:xfrm>
          <a:prstGeom prst="rect">
            <a:avLst/>
          </a:prstGeom>
          <a:noFill/>
          <a:ln w="9525">
            <a:noFill/>
            <a:miter lim="800000"/>
            <a:headEnd/>
            <a:tailEnd/>
          </a:ln>
        </p:spPr>
      </p:pic>
      <p:sp>
        <p:nvSpPr>
          <p:cNvPr id="57346" name="Rectangle 2"/>
          <p:cNvSpPr>
            <a:spLocks noGrp="1" noChangeArrowheads="1"/>
          </p:cNvSpPr>
          <p:nvPr>
            <p:ph type="title"/>
          </p:nvPr>
        </p:nvSpPr>
        <p:spPr/>
        <p:txBody>
          <a:bodyPr/>
          <a:lstStyle/>
          <a:p>
            <a:r>
              <a:rPr lang="en-US"/>
              <a:t>KEBUTUHAN KALORI</a:t>
            </a:r>
          </a:p>
        </p:txBody>
      </p:sp>
      <p:graphicFrame>
        <p:nvGraphicFramePr>
          <p:cNvPr id="4" name="Diagram 3"/>
          <p:cNvGraphicFramePr/>
          <p:nvPr>
            <p:extLst>
              <p:ext uri="{D42A27DB-BD31-4B8C-83A1-F6EECF244321}">
                <p14:modId xmlns:p14="http://schemas.microsoft.com/office/powerpoint/2010/main" val="4078174085"/>
              </p:ext>
            </p:extLst>
          </p:nvPr>
        </p:nvGraphicFramePr>
        <p:xfrm>
          <a:off x="1219200" y="1447800"/>
          <a:ext cx="7772400" cy="533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756235540"/>
      </p:ext>
    </p:extLst>
  </p:cSld>
  <p:clrMapOvr>
    <a:masterClrMapping/>
  </p:clrMapOvr>
  <p:transition spd="med">
    <p:wheel spokes="2"/>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648200"/>
            <a:ext cx="30480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370" name="Rectangle 2"/>
          <p:cNvSpPr>
            <a:spLocks noGrp="1" noChangeArrowheads="1"/>
          </p:cNvSpPr>
          <p:nvPr>
            <p:ph type="title"/>
          </p:nvPr>
        </p:nvSpPr>
        <p:spPr/>
        <p:txBody>
          <a:bodyPr/>
          <a:lstStyle/>
          <a:p>
            <a:r>
              <a:rPr lang="en-US"/>
              <a:t>PROTEIN</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19768471"/>
              </p:ext>
            </p:extLst>
          </p:nvPr>
        </p:nvGraphicFramePr>
        <p:xfrm>
          <a:off x="3276600" y="1371600"/>
          <a:ext cx="57912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171" name="Picture 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0" y="2590800"/>
            <a:ext cx="3089189"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3765" y="466927"/>
            <a:ext cx="3136718" cy="2114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8511131"/>
      </p:ext>
    </p:extLst>
  </p:cSld>
  <p:clrMapOvr>
    <a:masterClrMapping/>
  </p:clrMapOvr>
  <p:transition spd="med">
    <p:wheel spokes="2"/>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Grp="1" noChangeAspect="1" noChangeArrowheads="1"/>
          </p:cNvPicPr>
          <p:nvPr>
            <p:ph sz="half" idx="1"/>
          </p:nvPr>
        </p:nvPicPr>
        <p:blipFill rotWithShape="1">
          <a:blip r:embed="rId2" cstate="email">
            <a:extLst>
              <a:ext uri="{28A0092B-C50C-407E-A947-70E740481C1C}">
                <a14:useLocalDpi xmlns:a14="http://schemas.microsoft.com/office/drawing/2010/main"/>
              </a:ext>
            </a:extLst>
          </a:blip>
          <a:srcRect/>
          <a:stretch/>
        </p:blipFill>
        <p:spPr bwMode="auto">
          <a:xfrm>
            <a:off x="4800600" y="1524000"/>
            <a:ext cx="3559399" cy="3767933"/>
          </a:xfrm>
          <a:prstGeom prst="rect">
            <a:avLst/>
          </a:prstGeom>
          <a:noFill/>
          <a:ln>
            <a:noFill/>
          </a:ln>
        </p:spPr>
      </p:pic>
      <p:sp>
        <p:nvSpPr>
          <p:cNvPr id="7" name="Content Placeholder 6"/>
          <p:cNvSpPr>
            <a:spLocks noGrp="1"/>
          </p:cNvSpPr>
          <p:nvPr>
            <p:ph sz="half" idx="2"/>
          </p:nvPr>
        </p:nvSpPr>
        <p:spPr>
          <a:xfrm>
            <a:off x="457200" y="1722437"/>
            <a:ext cx="4114800" cy="4678363"/>
          </a:xfrm>
        </p:spPr>
        <p:txBody>
          <a:bodyPr>
            <a:normAutofit/>
          </a:bodyPr>
          <a:lstStyle/>
          <a:p>
            <a:pPr algn="ctr">
              <a:buNone/>
            </a:pPr>
            <a:r>
              <a:rPr lang="id-ID" smtClean="0"/>
              <a:t>Lebih dari 50% kehamilan adalah tidak direncanakan, </a:t>
            </a:r>
            <a:br>
              <a:rPr lang="id-ID" smtClean="0"/>
            </a:br>
            <a:r>
              <a:rPr lang="id-ID" smtClean="0"/>
              <a:t>jadi semua wanita usia subur perlu memperhatikan pentingnya diet yang sehat</a:t>
            </a:r>
            <a:endParaRPr lang="id-ID"/>
          </a:p>
          <a:p>
            <a:pPr algn="ctr">
              <a:buNone/>
            </a:pPr>
            <a:r>
              <a:rPr lang="id-ID" i="1"/>
              <a:t>(NICE, 2008)</a:t>
            </a:r>
            <a:endParaRPr lang="en-US" i="1"/>
          </a:p>
          <a:p>
            <a:pPr algn="ctr"/>
            <a:endParaRPr lang="id-ID"/>
          </a:p>
          <a:p>
            <a:endParaRPr lang="id-ID"/>
          </a:p>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a:t>
            </a:fld>
            <a:endParaRPr lang="en-US">
              <a:solidFill>
                <a:prstClr val="black">
                  <a:tint val="75000"/>
                </a:prstClr>
              </a:solidFill>
            </a:endParaRPr>
          </a:p>
        </p:txBody>
      </p:sp>
      <p:sp>
        <p:nvSpPr>
          <p:cNvPr id="9" name="Title 8"/>
          <p:cNvSpPr>
            <a:spLocks noGrp="1"/>
          </p:cNvSpPr>
          <p:nvPr>
            <p:ph type="title"/>
          </p:nvPr>
        </p:nvSpPr>
        <p:spPr/>
        <p:txBody>
          <a:bodyPr/>
          <a:lstStyle/>
          <a:p>
            <a:endParaRPr lang="id-ID"/>
          </a:p>
        </p:txBody>
      </p:sp>
    </p:spTree>
    <p:extLst>
      <p:ext uri="{BB962C8B-B14F-4D97-AF65-F5344CB8AC3E}">
        <p14:creationId xmlns:p14="http://schemas.microsoft.com/office/powerpoint/2010/main" val="654851364"/>
      </p:ext>
    </p:extLst>
  </p:cSld>
  <p:clrMapOvr>
    <a:masterClrMapping/>
  </p:clrMapOvr>
  <p:transition spd="med">
    <p:wheel spokes="2"/>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t>MINERAL</a:t>
            </a:r>
            <a:endParaRPr lang="en-US"/>
          </a:p>
        </p:txBody>
      </p:sp>
      <p:sp>
        <p:nvSpPr>
          <p:cNvPr id="59395" name="Rectangle 3"/>
          <p:cNvSpPr>
            <a:spLocks noGrp="1" noChangeArrowheads="1"/>
          </p:cNvSpPr>
          <p:nvPr>
            <p:ph idx="1"/>
          </p:nvPr>
        </p:nvSpPr>
        <p:spPr>
          <a:xfrm>
            <a:off x="304800" y="1600200"/>
            <a:ext cx="3581400" cy="4495799"/>
          </a:xfrm>
        </p:spPr>
        <p:txBody>
          <a:bodyPr>
            <a:normAutofit/>
          </a:bodyPr>
          <a:lstStyle/>
          <a:p>
            <a:r>
              <a:rPr lang="en-US"/>
              <a:t>Bila diet dibuat seimbang dan memakai garam beryodium maka praktis kebutuhan mineral yang direkomendasikan akan terpenuhi</a:t>
            </a:r>
            <a:r>
              <a:rPr lang="en-US" smtClean="0"/>
              <a:t>.</a:t>
            </a:r>
            <a:endParaRPr lang="en-US"/>
          </a:p>
        </p:txBody>
      </p:sp>
      <p:graphicFrame>
        <p:nvGraphicFramePr>
          <p:cNvPr id="4" name="Diagram 3"/>
          <p:cNvGraphicFramePr/>
          <p:nvPr>
            <p:extLst>
              <p:ext uri="{D42A27DB-BD31-4B8C-83A1-F6EECF244321}">
                <p14:modId xmlns:p14="http://schemas.microsoft.com/office/powerpoint/2010/main" val="79027821"/>
              </p:ext>
            </p:extLst>
          </p:nvPr>
        </p:nvGraphicFramePr>
        <p:xfrm>
          <a:off x="4114800" y="1371600"/>
          <a:ext cx="50292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0189197"/>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787690AE-49EA-4A32-9B7E-A6A384ED0D22}"/>
                                            </p:graphicEl>
                                          </p:spTgt>
                                        </p:tgtEl>
                                        <p:attrNameLst>
                                          <p:attrName>style.visibility</p:attrName>
                                        </p:attrNameLst>
                                      </p:cBhvr>
                                      <p:to>
                                        <p:strVal val="visible"/>
                                      </p:to>
                                    </p:set>
                                    <p:animEffect transition="in" filter="fade">
                                      <p:cBhvr>
                                        <p:cTn id="7" dur="2000"/>
                                        <p:tgtEl>
                                          <p:spTgt spid="4">
                                            <p:graphicEl>
                                              <a:dgm id="{787690AE-49EA-4A32-9B7E-A6A384ED0D22}"/>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graphicEl>
                                              <a:dgm id="{0B16C14D-A4BE-46D7-8108-C953EA59726F}"/>
                                            </p:graphicEl>
                                          </p:spTgt>
                                        </p:tgtEl>
                                        <p:attrNameLst>
                                          <p:attrName>style.visibility</p:attrName>
                                        </p:attrNameLst>
                                      </p:cBhvr>
                                      <p:to>
                                        <p:strVal val="visible"/>
                                      </p:to>
                                    </p:set>
                                    <p:animEffect transition="in" filter="fade">
                                      <p:cBhvr>
                                        <p:cTn id="10" dur="2000"/>
                                        <p:tgtEl>
                                          <p:spTgt spid="4">
                                            <p:graphicEl>
                                              <a:dgm id="{0B16C14D-A4BE-46D7-8108-C953EA59726F}"/>
                                            </p:graphic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graphicEl>
                                              <a:dgm id="{078209BD-A94F-4A3E-9F6D-9516DDBAC37F}"/>
                                            </p:graphicEl>
                                          </p:spTgt>
                                        </p:tgtEl>
                                        <p:attrNameLst>
                                          <p:attrName>style.visibility</p:attrName>
                                        </p:attrNameLst>
                                      </p:cBhvr>
                                      <p:to>
                                        <p:strVal val="visible"/>
                                      </p:to>
                                    </p:set>
                                    <p:animEffect transition="in" filter="fade">
                                      <p:cBhvr>
                                        <p:cTn id="13" dur="2000"/>
                                        <p:tgtEl>
                                          <p:spTgt spid="4">
                                            <p:graphicEl>
                                              <a:dgm id="{078209BD-A94F-4A3E-9F6D-9516DDBAC37F}"/>
                                            </p:graphic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graphicEl>
                                              <a:dgm id="{CE70A132-2E9D-4D31-9D5B-78E191AEEB06}"/>
                                            </p:graphicEl>
                                          </p:spTgt>
                                        </p:tgtEl>
                                        <p:attrNameLst>
                                          <p:attrName>style.visibility</p:attrName>
                                        </p:attrNameLst>
                                      </p:cBhvr>
                                      <p:to>
                                        <p:strVal val="visible"/>
                                      </p:to>
                                    </p:set>
                                    <p:animEffect transition="in" filter="fade">
                                      <p:cBhvr>
                                        <p:cTn id="16" dur="2000"/>
                                        <p:tgtEl>
                                          <p:spTgt spid="4">
                                            <p:graphicEl>
                                              <a:dgm id="{CE70A132-2E9D-4D31-9D5B-78E191AEEB06}"/>
                                            </p:graphic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graphicEl>
                                              <a:dgm id="{46E1058F-F2AB-485E-B3F5-935AF5A221DD}"/>
                                            </p:graphicEl>
                                          </p:spTgt>
                                        </p:tgtEl>
                                        <p:attrNameLst>
                                          <p:attrName>style.visibility</p:attrName>
                                        </p:attrNameLst>
                                      </p:cBhvr>
                                      <p:to>
                                        <p:strVal val="visible"/>
                                      </p:to>
                                    </p:set>
                                    <p:animEffect transition="in" filter="fade">
                                      <p:cBhvr>
                                        <p:cTn id="19" dur="2000"/>
                                        <p:tgtEl>
                                          <p:spTgt spid="4">
                                            <p:graphicEl>
                                              <a:dgm id="{46E1058F-F2AB-485E-B3F5-935AF5A221DD}"/>
                                            </p:graphic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graphicEl>
                                              <a:dgm id="{4941CB85-5768-41B9-ACE5-BDF0228B857A}"/>
                                            </p:graphicEl>
                                          </p:spTgt>
                                        </p:tgtEl>
                                        <p:attrNameLst>
                                          <p:attrName>style.visibility</p:attrName>
                                        </p:attrNameLst>
                                      </p:cBhvr>
                                      <p:to>
                                        <p:strVal val="visible"/>
                                      </p:to>
                                    </p:set>
                                    <p:animEffect transition="in" filter="fade">
                                      <p:cBhvr>
                                        <p:cTn id="22" dur="2000"/>
                                        <p:tgtEl>
                                          <p:spTgt spid="4">
                                            <p:graphicEl>
                                              <a:dgm id="{4941CB85-5768-41B9-ACE5-BDF0228B857A}"/>
                                            </p:graphic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graphicEl>
                                              <a:dgm id="{0F7C1AC3-712D-493E-BFA7-4DE54BBA9882}"/>
                                            </p:graphicEl>
                                          </p:spTgt>
                                        </p:tgtEl>
                                        <p:attrNameLst>
                                          <p:attrName>style.visibility</p:attrName>
                                        </p:attrNameLst>
                                      </p:cBhvr>
                                      <p:to>
                                        <p:strVal val="visible"/>
                                      </p:to>
                                    </p:set>
                                    <p:animEffect transition="in" filter="fade">
                                      <p:cBhvr>
                                        <p:cTn id="25" dur="2000"/>
                                        <p:tgtEl>
                                          <p:spTgt spid="4">
                                            <p:graphicEl>
                                              <a:dgm id="{0F7C1AC3-712D-493E-BFA7-4DE54BBA9882}"/>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graphicEl>
                                              <a:dgm id="{227AB7AB-C650-43DC-AD26-B4458BF5582A}"/>
                                            </p:graphicEl>
                                          </p:spTgt>
                                        </p:tgtEl>
                                        <p:attrNameLst>
                                          <p:attrName>style.visibility</p:attrName>
                                        </p:attrNameLst>
                                      </p:cBhvr>
                                      <p:to>
                                        <p:strVal val="visible"/>
                                      </p:to>
                                    </p:set>
                                    <p:animEffect transition="in" filter="fade">
                                      <p:cBhvr>
                                        <p:cTn id="28" dur="2000"/>
                                        <p:tgtEl>
                                          <p:spTgt spid="4">
                                            <p:graphicEl>
                                              <a:dgm id="{227AB7AB-C650-43DC-AD26-B4458BF5582A}"/>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7527776C-10C1-4F00-9167-E9D74CA0394C}"/>
                                            </p:graphicEl>
                                          </p:spTgt>
                                        </p:tgtEl>
                                        <p:attrNameLst>
                                          <p:attrName>style.visibility</p:attrName>
                                        </p:attrNameLst>
                                      </p:cBhvr>
                                      <p:to>
                                        <p:strVal val="visible"/>
                                      </p:to>
                                    </p:set>
                                    <p:animEffect transition="in" filter="fade">
                                      <p:cBhvr>
                                        <p:cTn id="31" dur="2000"/>
                                        <p:tgtEl>
                                          <p:spTgt spid="4">
                                            <p:graphicEl>
                                              <a:dgm id="{7527776C-10C1-4F00-9167-E9D74CA0394C}"/>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0335F883-7AAC-4EA3-B859-BF3B3AB6E7E9}"/>
                                            </p:graphicEl>
                                          </p:spTgt>
                                        </p:tgtEl>
                                        <p:attrNameLst>
                                          <p:attrName>style.visibility</p:attrName>
                                        </p:attrNameLst>
                                      </p:cBhvr>
                                      <p:to>
                                        <p:strVal val="visible"/>
                                      </p:to>
                                    </p:set>
                                    <p:animEffect transition="in" filter="fade">
                                      <p:cBhvr>
                                        <p:cTn id="34" dur="2000"/>
                                        <p:tgtEl>
                                          <p:spTgt spid="4">
                                            <p:graphicEl>
                                              <a:dgm id="{0335F883-7AAC-4EA3-B859-BF3B3AB6E7E9}"/>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graphicEl>
                                              <a:dgm id="{1C3ABB35-28AE-499E-B8E0-72E36F451DDB}"/>
                                            </p:graphicEl>
                                          </p:spTgt>
                                        </p:tgtEl>
                                        <p:attrNameLst>
                                          <p:attrName>style.visibility</p:attrName>
                                        </p:attrNameLst>
                                      </p:cBhvr>
                                      <p:to>
                                        <p:strVal val="visible"/>
                                      </p:to>
                                    </p:set>
                                    <p:animEffect transition="in" filter="fade">
                                      <p:cBhvr>
                                        <p:cTn id="37" dur="2000"/>
                                        <p:tgtEl>
                                          <p:spTgt spid="4">
                                            <p:graphicEl>
                                              <a:dgm id="{1C3ABB35-28AE-499E-B8E0-72E36F451DDB}"/>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
                                            <p:graphicEl>
                                              <a:dgm id="{505F9C42-644E-4459-8C11-1399FE5CD02D}"/>
                                            </p:graphicEl>
                                          </p:spTgt>
                                        </p:tgtEl>
                                        <p:attrNameLst>
                                          <p:attrName>style.visibility</p:attrName>
                                        </p:attrNameLst>
                                      </p:cBhvr>
                                      <p:to>
                                        <p:strVal val="visible"/>
                                      </p:to>
                                    </p:set>
                                    <p:animEffect transition="in" filter="fade">
                                      <p:cBhvr>
                                        <p:cTn id="40" dur="2000"/>
                                        <p:tgtEl>
                                          <p:spTgt spid="4">
                                            <p:graphicEl>
                                              <a:dgm id="{505F9C42-644E-4459-8C11-1399FE5CD02D}"/>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graphicEl>
                                              <a:dgm id="{75B6752C-0B97-407D-8B5F-DF9B32F32315}"/>
                                            </p:graphicEl>
                                          </p:spTgt>
                                        </p:tgtEl>
                                        <p:attrNameLst>
                                          <p:attrName>style.visibility</p:attrName>
                                        </p:attrNameLst>
                                      </p:cBhvr>
                                      <p:to>
                                        <p:strVal val="visible"/>
                                      </p:to>
                                    </p:set>
                                    <p:animEffect transition="in" filter="fade">
                                      <p:cBhvr>
                                        <p:cTn id="43" dur="2000"/>
                                        <p:tgtEl>
                                          <p:spTgt spid="4">
                                            <p:graphicEl>
                                              <a:dgm id="{75B6752C-0B97-407D-8B5F-DF9B32F32315}"/>
                                            </p:graphic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
                                            <p:graphicEl>
                                              <a:dgm id="{D8204F75-6E46-4C58-BF91-12D0AFF4CD2F}"/>
                                            </p:graphicEl>
                                          </p:spTgt>
                                        </p:tgtEl>
                                        <p:attrNameLst>
                                          <p:attrName>style.visibility</p:attrName>
                                        </p:attrNameLst>
                                      </p:cBhvr>
                                      <p:to>
                                        <p:strVal val="visible"/>
                                      </p:to>
                                    </p:set>
                                    <p:animEffect transition="in" filter="fade">
                                      <p:cBhvr>
                                        <p:cTn id="46" dur="2000"/>
                                        <p:tgtEl>
                                          <p:spTgt spid="4">
                                            <p:graphicEl>
                                              <a:dgm id="{D8204F75-6E46-4C58-BF91-12D0AFF4CD2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Zat Besi</a:t>
            </a:r>
            <a:endParaRPr lang="id-ID"/>
          </a:p>
        </p:txBody>
      </p:sp>
      <p:sp>
        <p:nvSpPr>
          <p:cNvPr id="3" name="Content Placeholder 2"/>
          <p:cNvSpPr>
            <a:spLocks noGrp="1"/>
          </p:cNvSpPr>
          <p:nvPr>
            <p:ph idx="1"/>
          </p:nvPr>
        </p:nvSpPr>
        <p:spPr>
          <a:xfrm>
            <a:off x="228600" y="1544392"/>
            <a:ext cx="4114800" cy="4221163"/>
          </a:xfrm>
        </p:spPr>
        <p:txBody>
          <a:bodyPr>
            <a:normAutofit/>
          </a:bodyPr>
          <a:lstStyle/>
          <a:p>
            <a:r>
              <a:rPr lang="id-ID" smtClean="0"/>
              <a:t>Kebutuhan selama hamil meningkat</a:t>
            </a:r>
          </a:p>
          <a:p>
            <a:r>
              <a:rPr lang="id-ID" smtClean="0"/>
              <a:t>Pertengahan trimester &gt;&gt;&gt; </a:t>
            </a:r>
            <a:br>
              <a:rPr lang="id-ID" smtClean="0"/>
            </a:br>
            <a:r>
              <a:rPr lang="id-ID" smtClean="0">
                <a:sym typeface="Wingdings" pitchFamily="2" charset="2"/>
              </a:rPr>
              <a:t></a:t>
            </a:r>
            <a:r>
              <a:rPr lang="id-ID" smtClean="0"/>
              <a:t> 6-7 mg/hari</a:t>
            </a:r>
          </a:p>
          <a:p>
            <a:r>
              <a:rPr lang="id-ID" smtClean="0"/>
              <a:t>Min 30 mg besi/ hari (fero glukonat, sulfat, fumarat)</a:t>
            </a:r>
          </a:p>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31</a:t>
            </a:fld>
            <a:endParaRPr lang="en-US">
              <a:solidFill>
                <a:prstClr val="black">
                  <a:tint val="75000"/>
                </a:prstClr>
              </a:solidFill>
            </a:endParaRPr>
          </a:p>
        </p:txBody>
      </p:sp>
      <p:pic>
        <p:nvPicPr>
          <p:cNvPr id="5"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9736" t="1160" r="10486" b="16550"/>
          <a:stretch/>
        </p:blipFill>
        <p:spPr bwMode="auto">
          <a:xfrm>
            <a:off x="4589183" y="2057400"/>
            <a:ext cx="4568769" cy="3035121"/>
          </a:xfrm>
          <a:prstGeom prst="rect">
            <a:avLst/>
          </a:prstGeom>
          <a:noFill/>
          <a:ln>
            <a:noFill/>
          </a:ln>
        </p:spPr>
      </p:pic>
    </p:spTree>
    <p:extLst>
      <p:ext uri="{BB962C8B-B14F-4D97-AF65-F5344CB8AC3E}">
        <p14:creationId xmlns:p14="http://schemas.microsoft.com/office/powerpoint/2010/main" val="3987093930"/>
      </p:ext>
    </p:extLst>
  </p:cSld>
  <p:clrMapOvr>
    <a:masterClrMapping/>
  </p:clrMapOvr>
  <p:transition spd="med">
    <p:wheel spokes="2"/>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Zat Besi</a:t>
            </a:r>
            <a:endParaRPr lang="id-ID"/>
          </a:p>
        </p:txBody>
      </p:sp>
      <p:sp>
        <p:nvSpPr>
          <p:cNvPr id="3" name="Content Placeholder 2"/>
          <p:cNvSpPr>
            <a:spLocks noGrp="1"/>
          </p:cNvSpPr>
          <p:nvPr>
            <p:ph idx="1"/>
          </p:nvPr>
        </p:nvSpPr>
        <p:spPr>
          <a:xfrm>
            <a:off x="457200" y="1447800"/>
            <a:ext cx="8229600" cy="4953000"/>
          </a:xfrm>
        </p:spPr>
        <p:txBody>
          <a:bodyPr>
            <a:normAutofit lnSpcReduction="10000"/>
          </a:bodyPr>
          <a:lstStyle/>
          <a:p>
            <a:pPr marL="457200" indent="-457200">
              <a:lnSpc>
                <a:spcPct val="90000"/>
              </a:lnSpc>
              <a:buFontTx/>
              <a:buAutoNum type="arabicPeriod"/>
            </a:pPr>
            <a:r>
              <a:rPr lang="en-US" sz="2400" b="1" smtClean="0"/>
              <a:t>Hemodilusi dalam kehamilan </a:t>
            </a:r>
          </a:p>
          <a:p>
            <a:pPr marL="838200" lvl="1" indent="-381000">
              <a:lnSpc>
                <a:spcPct val="90000"/>
              </a:lnSpc>
              <a:buClr>
                <a:schemeClr val="tx1"/>
              </a:buClr>
              <a:buFontTx/>
              <a:buAutoNum type="alphaLcPeriod"/>
            </a:pPr>
            <a:r>
              <a:rPr lang="en-US" sz="2200" smtClean="0"/>
              <a:t>Menambah volume eritrosit ibu</a:t>
            </a:r>
          </a:p>
          <a:p>
            <a:pPr marL="1257300" lvl="2" indent="-342900">
              <a:lnSpc>
                <a:spcPct val="90000"/>
              </a:lnSpc>
            </a:pPr>
            <a:r>
              <a:rPr lang="en-US" sz="2000" smtClean="0"/>
              <a:t>450 ml eritrosit</a:t>
            </a:r>
          </a:p>
          <a:p>
            <a:pPr marL="1257300" lvl="2" indent="-342900">
              <a:lnSpc>
                <a:spcPct val="90000"/>
              </a:lnSpc>
            </a:pPr>
            <a:r>
              <a:rPr lang="en-US" sz="2000" smtClean="0"/>
              <a:t>Kebutuhan besi = vol x 1,1 = 500 mg </a:t>
            </a:r>
          </a:p>
          <a:p>
            <a:pPr marL="838200" lvl="1" indent="-381000">
              <a:lnSpc>
                <a:spcPct val="90000"/>
              </a:lnSpc>
              <a:buClr>
                <a:schemeClr val="tx1"/>
              </a:buClr>
              <a:buFontTx/>
              <a:buAutoNum type="alphaLcPeriod"/>
            </a:pPr>
            <a:r>
              <a:rPr lang="en-US" sz="2200" smtClean="0"/>
              <a:t>Kebutuhan eritropoiesis janin : 300 mg </a:t>
            </a:r>
          </a:p>
          <a:p>
            <a:pPr marL="838200" lvl="1" indent="-381000">
              <a:lnSpc>
                <a:spcPct val="90000"/>
              </a:lnSpc>
              <a:buClr>
                <a:schemeClr val="tx1"/>
              </a:buClr>
              <a:buFontTx/>
              <a:buAutoNum type="alphaLcPeriod"/>
            </a:pPr>
            <a:r>
              <a:rPr lang="en-US" sz="2200" smtClean="0"/>
              <a:t>Ekskresi urine ( 200 mg )</a:t>
            </a:r>
          </a:p>
          <a:p>
            <a:pPr marL="838200" lvl="1" indent="-381000">
              <a:lnSpc>
                <a:spcPct val="90000"/>
              </a:lnSpc>
              <a:buClr>
                <a:schemeClr val="tx1"/>
              </a:buClr>
              <a:buFontTx/>
              <a:buAutoNum type="alphaLcPeriod"/>
            </a:pPr>
            <a:r>
              <a:rPr lang="en-US" sz="2200" smtClean="0"/>
              <a:t>Kebutuhan total ibu hamil normal 1000 mg ( 500 + 300 + 200 )</a:t>
            </a:r>
            <a:endParaRPr lang="id-ID" sz="2200" smtClean="0"/>
          </a:p>
          <a:p>
            <a:pPr marL="838200" lvl="1" indent="-381000">
              <a:lnSpc>
                <a:spcPct val="90000"/>
              </a:lnSpc>
              <a:buClr>
                <a:schemeClr val="tx1"/>
              </a:buClr>
              <a:buFontTx/>
              <a:buAutoNum type="alphaLcPeriod"/>
            </a:pPr>
            <a:endParaRPr lang="en-US" sz="2200" smtClean="0"/>
          </a:p>
          <a:p>
            <a:pPr marL="457200" indent="-457200">
              <a:lnSpc>
                <a:spcPct val="90000"/>
              </a:lnSpc>
              <a:buFontTx/>
              <a:buAutoNum type="arabicPeriod"/>
            </a:pPr>
            <a:r>
              <a:rPr lang="en-US" sz="2400" b="1" smtClean="0"/>
              <a:t>Tanpa suplementasi</a:t>
            </a:r>
          </a:p>
          <a:p>
            <a:pPr marL="838200" lvl="1" indent="-381000">
              <a:lnSpc>
                <a:spcPct val="90000"/>
              </a:lnSpc>
              <a:buClr>
                <a:schemeClr val="tx1"/>
              </a:buClr>
              <a:buFontTx/>
              <a:buAutoNum type="alphaLcPeriod"/>
            </a:pPr>
            <a:r>
              <a:rPr lang="en-US" sz="2200" smtClean="0"/>
              <a:t>Dapat menghabiskan cadangan besi ( Ferritin serum)</a:t>
            </a:r>
          </a:p>
          <a:p>
            <a:pPr marL="838200" lvl="1" indent="-381000">
              <a:lnSpc>
                <a:spcPct val="90000"/>
              </a:lnSpc>
              <a:buClr>
                <a:schemeClr val="tx1"/>
              </a:buClr>
              <a:buFontTx/>
              <a:buAutoNum type="alphaLcPeriod"/>
            </a:pPr>
            <a:r>
              <a:rPr lang="en-US" sz="2200" smtClean="0"/>
              <a:t>Hematokrit rendah / tinggi sebelum 24 minggu</a:t>
            </a:r>
          </a:p>
          <a:p>
            <a:pPr marL="1257300" lvl="2" indent="-342900">
              <a:lnSpc>
                <a:spcPct val="90000"/>
              </a:lnSpc>
            </a:pPr>
            <a:r>
              <a:rPr lang="en-US" sz="2000" smtClean="0"/>
              <a:t>Berhubungan dengan BBLR, Prematuritas dan janin mati</a:t>
            </a:r>
          </a:p>
          <a:p>
            <a:pPr marL="1257300" lvl="2" indent="-342900">
              <a:lnSpc>
                <a:spcPct val="90000"/>
              </a:lnSpc>
            </a:pPr>
            <a:r>
              <a:rPr lang="en-US" sz="2000" smtClean="0"/>
              <a:t>Hematokrit rendah : anemia </a:t>
            </a:r>
          </a:p>
          <a:p>
            <a:pPr marL="1257300" lvl="2" indent="-342900">
              <a:lnSpc>
                <a:spcPct val="90000"/>
              </a:lnSpc>
            </a:pPr>
            <a:r>
              <a:rPr lang="en-US" sz="2000" smtClean="0"/>
              <a:t>Hematokrit tinggi : hipovolemia</a:t>
            </a:r>
            <a:endParaRPr lang="id-ID" sz="2000" smtClean="0"/>
          </a:p>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32</a:t>
            </a:fld>
            <a:endParaRPr lang="en-US">
              <a:solidFill>
                <a:prstClr val="black">
                  <a:tint val="75000"/>
                </a:prstClr>
              </a:solidFill>
            </a:endParaRPr>
          </a:p>
        </p:txBody>
      </p:sp>
    </p:spTree>
    <p:extLst>
      <p:ext uri="{BB962C8B-B14F-4D97-AF65-F5344CB8AC3E}">
        <p14:creationId xmlns:p14="http://schemas.microsoft.com/office/powerpoint/2010/main" val="1794168793"/>
      </p:ext>
    </p:extLst>
  </p:cSld>
  <p:clrMapOvr>
    <a:masterClrMapping/>
  </p:clrMapOvr>
  <p:transition spd="med">
    <p:wheel spokes="2"/>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Zat Besi</a:t>
            </a:r>
            <a:endParaRPr lang="id-ID"/>
          </a:p>
        </p:txBody>
      </p:sp>
      <p:sp>
        <p:nvSpPr>
          <p:cNvPr id="3" name="Content Placeholder 2"/>
          <p:cNvSpPr>
            <a:spLocks noGrp="1"/>
          </p:cNvSpPr>
          <p:nvPr>
            <p:ph idx="1"/>
          </p:nvPr>
        </p:nvSpPr>
        <p:spPr>
          <a:xfrm>
            <a:off x="457200" y="1447800"/>
            <a:ext cx="8229600" cy="4678363"/>
          </a:xfrm>
        </p:spPr>
        <p:txBody>
          <a:bodyPr>
            <a:normAutofit/>
          </a:bodyPr>
          <a:lstStyle/>
          <a:p>
            <a:pPr marL="450850" indent="-450850">
              <a:lnSpc>
                <a:spcPct val="90000"/>
              </a:lnSpc>
              <a:buClr>
                <a:schemeClr val="tx1"/>
              </a:buClr>
              <a:buFontTx/>
              <a:buAutoNum type="arabicPeriod" startAt="3"/>
            </a:pPr>
            <a:r>
              <a:rPr lang="en-US" sz="2400" b="1" smtClean="0"/>
              <a:t>Suplementasi besi </a:t>
            </a:r>
          </a:p>
          <a:p>
            <a:pPr marL="990600" lvl="1" indent="-533400">
              <a:lnSpc>
                <a:spcPct val="90000"/>
              </a:lnSpc>
              <a:buClr>
                <a:schemeClr val="tx1"/>
              </a:buClr>
              <a:buFontTx/>
              <a:buAutoNum type="alphaLcPeriod"/>
            </a:pPr>
            <a:r>
              <a:rPr lang="en-US" sz="2000" smtClean="0"/>
              <a:t>Dosis (Creasy and Resnik 1999)</a:t>
            </a:r>
          </a:p>
          <a:p>
            <a:pPr marL="1528763" lvl="1" indent="-546100">
              <a:lnSpc>
                <a:spcPct val="90000"/>
              </a:lnSpc>
            </a:pPr>
            <a:r>
              <a:rPr lang="en-US" sz="2000" smtClean="0"/>
              <a:t>Rutin 	: 30 mg / hr (semua ibu hamil )</a:t>
            </a:r>
          </a:p>
          <a:p>
            <a:pPr marL="1528763" lvl="1" indent="-546100">
              <a:lnSpc>
                <a:spcPct val="90000"/>
              </a:lnSpc>
            </a:pPr>
            <a:r>
              <a:rPr lang="en-US" sz="2000" smtClean="0"/>
              <a:t>Terapi 	: 60 – 120 mg / hr (ibu anemi defisiensi besi)</a:t>
            </a:r>
          </a:p>
          <a:p>
            <a:pPr marL="1528763" lvl="1" indent="-546100">
              <a:lnSpc>
                <a:spcPct val="90000"/>
              </a:lnSpc>
              <a:buFont typeface="Wingdings" pitchFamily="2" charset="2"/>
              <a:buNone/>
            </a:pPr>
            <a:r>
              <a:rPr lang="en-US" sz="2000" smtClean="0"/>
              <a:t>			: ditambah Zn + Copper</a:t>
            </a:r>
          </a:p>
          <a:p>
            <a:pPr marL="990600" lvl="1" indent="-533400">
              <a:lnSpc>
                <a:spcPct val="90000"/>
              </a:lnSpc>
              <a:buClr>
                <a:schemeClr val="tx1"/>
              </a:buClr>
              <a:buFontTx/>
              <a:buAutoNum type="alphaLcPeriod" startAt="2"/>
            </a:pPr>
            <a:r>
              <a:rPr lang="en-US" sz="2000" smtClean="0"/>
              <a:t>Besi elemental : SF 20%, Glukonas 12%, Fumarat 32%</a:t>
            </a:r>
          </a:p>
          <a:p>
            <a:pPr marL="990600" lvl="1" indent="-533400">
              <a:lnSpc>
                <a:spcPct val="90000"/>
              </a:lnSpc>
              <a:buClr>
                <a:schemeClr val="tx1"/>
              </a:buClr>
              <a:buFontTx/>
              <a:buAutoNum type="alphaLcPeriod" startAt="2"/>
            </a:pPr>
            <a:r>
              <a:rPr lang="en-US" sz="2000" smtClean="0"/>
              <a:t>SF 300 mg = 60 mg elemental</a:t>
            </a:r>
          </a:p>
          <a:p>
            <a:pPr marL="990600" lvl="1" indent="-533400">
              <a:lnSpc>
                <a:spcPct val="90000"/>
              </a:lnSpc>
              <a:buClr>
                <a:schemeClr val="tx1"/>
              </a:buClr>
              <a:buFont typeface="Wingdings" pitchFamily="2" charset="2"/>
              <a:buNone/>
            </a:pPr>
            <a:endParaRPr lang="en-US" sz="2000" smtClean="0"/>
          </a:p>
          <a:p>
            <a:pPr marL="450850" indent="-450850">
              <a:lnSpc>
                <a:spcPct val="90000"/>
              </a:lnSpc>
              <a:buClr>
                <a:schemeClr val="tx1"/>
              </a:buClr>
              <a:buFontTx/>
              <a:buAutoNum type="arabicPeriod" startAt="4"/>
            </a:pPr>
            <a:r>
              <a:rPr lang="en-US" sz="2400" b="1" smtClean="0"/>
              <a:t>Terapi anemia defisiensi besi</a:t>
            </a:r>
          </a:p>
          <a:p>
            <a:pPr marL="990600" lvl="1" indent="-533400">
              <a:lnSpc>
                <a:spcPct val="90000"/>
              </a:lnSpc>
              <a:buClr>
                <a:schemeClr val="tx1"/>
              </a:buClr>
              <a:buFontTx/>
              <a:buAutoNum type="alphaLcPeriod"/>
            </a:pPr>
            <a:r>
              <a:rPr lang="en-US" sz="2200" smtClean="0"/>
              <a:t>Defisit Hb x 250 mg + 50% ( cadangan besi, janin, perdarahan )</a:t>
            </a:r>
          </a:p>
          <a:p>
            <a:pPr marL="990600" lvl="1" indent="-533400">
              <a:lnSpc>
                <a:spcPct val="90000"/>
              </a:lnSpc>
              <a:buClr>
                <a:schemeClr val="tx1"/>
              </a:buClr>
              <a:buFontTx/>
              <a:buAutoNum type="alphaLcPeriod"/>
            </a:pPr>
            <a:r>
              <a:rPr lang="en-US" sz="2200" smtClean="0"/>
              <a:t>Misal Hb 8 </a:t>
            </a:r>
            <a:r>
              <a:rPr lang="en-US" sz="2200" smtClean="0">
                <a:sym typeface="Symbol" pitchFamily="18" charset="2"/>
              </a:rPr>
              <a:t></a:t>
            </a:r>
            <a:r>
              <a:rPr lang="en-US" sz="2200" smtClean="0"/>
              <a:t> 12 = 4 x 250 = 1000 mg + 50% = 1500 mg</a:t>
            </a:r>
          </a:p>
          <a:p>
            <a:pPr marL="990600" lvl="1" indent="-533400">
              <a:lnSpc>
                <a:spcPct val="90000"/>
              </a:lnSpc>
              <a:buClr>
                <a:schemeClr val="tx1"/>
              </a:buClr>
              <a:buFontTx/>
              <a:buAutoNum type="alphaLcPeriod"/>
            </a:pPr>
            <a:r>
              <a:rPr lang="en-US" sz="2200" smtClean="0"/>
              <a:t>Peroral minimal 90 hari</a:t>
            </a:r>
            <a:endParaRPr lang="en-US" sz="2200"/>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33</a:t>
            </a:fld>
            <a:endParaRPr lang="en-US">
              <a:solidFill>
                <a:prstClr val="black">
                  <a:tint val="75000"/>
                </a:prstClr>
              </a:solidFill>
            </a:endParaRPr>
          </a:p>
        </p:txBody>
      </p:sp>
    </p:spTree>
    <p:extLst>
      <p:ext uri="{BB962C8B-B14F-4D97-AF65-F5344CB8AC3E}">
        <p14:creationId xmlns:p14="http://schemas.microsoft.com/office/powerpoint/2010/main" val="1993724690"/>
      </p:ext>
    </p:extLst>
  </p:cSld>
  <p:clrMapOvr>
    <a:masterClrMapping/>
  </p:clrMapOvr>
  <p:transition spd="med">
    <p:wheel spokes="2"/>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Kalsium</a:t>
            </a:r>
            <a:endParaRPr lang="id-ID"/>
          </a:p>
        </p:txBody>
      </p:sp>
      <p:sp>
        <p:nvSpPr>
          <p:cNvPr id="3" name="Content Placeholder 2"/>
          <p:cNvSpPr>
            <a:spLocks noGrp="1"/>
          </p:cNvSpPr>
          <p:nvPr>
            <p:ph idx="1"/>
          </p:nvPr>
        </p:nvSpPr>
        <p:spPr/>
        <p:txBody>
          <a:bodyPr>
            <a:normAutofit/>
          </a:bodyPr>
          <a:lstStyle/>
          <a:p>
            <a:pPr lvl="0">
              <a:defRPr/>
            </a:pPr>
            <a:r>
              <a:rPr lang="en-US"/>
              <a:t>Wanita hamil meretensi sekitar 30 g kalsium, sebagian besar mengendap di janin pada akhir kehamilan</a:t>
            </a:r>
            <a:r>
              <a:rPr lang="en-US" smtClean="0"/>
              <a:t>.</a:t>
            </a:r>
            <a:endParaRPr lang="en-US"/>
          </a:p>
          <a:p>
            <a:pPr lvl="0">
              <a:defRPr/>
            </a:pPr>
            <a:r>
              <a:rPr lang="en-US"/>
              <a:t>Terjadi peningkatan penyerapan kalsium oleh usus  dan retensi progresif sepanjang kehamilan </a:t>
            </a:r>
            <a:endParaRPr lang="id-ID"/>
          </a:p>
          <a:p>
            <a:pPr lvl="0">
              <a:defRPr/>
            </a:pPr>
            <a:r>
              <a:rPr lang="id-ID" smtClean="0"/>
              <a:t>Suplementasi </a:t>
            </a:r>
            <a:r>
              <a:rPr lang="id-ID"/>
              <a:t>: </a:t>
            </a:r>
            <a:r>
              <a:rPr lang="id-ID" smtClean="0"/>
              <a:t/>
            </a:r>
            <a:br>
              <a:rPr lang="id-ID" smtClean="0"/>
            </a:br>
            <a:r>
              <a:rPr lang="id-ID" smtClean="0"/>
              <a:t>tidak </a:t>
            </a:r>
            <a:r>
              <a:rPr lang="id-ID"/>
              <a:t>dianjurkan pemberian </a:t>
            </a:r>
            <a:r>
              <a:rPr lang="id-ID" smtClean="0"/>
              <a:t>rutin</a:t>
            </a:r>
            <a:endParaRPr lang="en-US"/>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34</a:t>
            </a:fld>
            <a:endParaRPr lang="en-US">
              <a:solidFill>
                <a:prstClr val="black">
                  <a:tint val="75000"/>
                </a:prstClr>
              </a:solidFill>
            </a:endParaRPr>
          </a:p>
        </p:txBody>
      </p:sp>
    </p:spTree>
    <p:extLst>
      <p:ext uri="{BB962C8B-B14F-4D97-AF65-F5344CB8AC3E}">
        <p14:creationId xmlns:p14="http://schemas.microsoft.com/office/powerpoint/2010/main" val="3451878286"/>
      </p:ext>
    </p:extLst>
  </p:cSld>
  <p:clrMapOvr>
    <a:masterClrMapping/>
  </p:clrMapOvr>
  <p:transition spd="med">
    <p:wheel spokes="2"/>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Kalsium</a:t>
            </a:r>
            <a:endParaRPr lang="id-ID"/>
          </a:p>
        </p:txBody>
      </p:sp>
      <p:sp>
        <p:nvSpPr>
          <p:cNvPr id="3" name="Content Placeholder 2"/>
          <p:cNvSpPr>
            <a:spLocks noGrp="1"/>
          </p:cNvSpPr>
          <p:nvPr>
            <p:ph idx="1"/>
          </p:nvPr>
        </p:nvSpPr>
        <p:spPr/>
        <p:txBody>
          <a:bodyPr>
            <a:normAutofit/>
          </a:bodyPr>
          <a:lstStyle/>
          <a:p>
            <a:pPr marL="457200" indent="-457200">
              <a:lnSpc>
                <a:spcPct val="90000"/>
              </a:lnSpc>
              <a:buFontTx/>
              <a:buAutoNum type="arabicPeriod"/>
            </a:pPr>
            <a:r>
              <a:rPr lang="en-US" sz="2400" smtClean="0"/>
              <a:t>Hubungan antara HDK (hipertensi dalam kehamilan) dan suplementasi kalsium</a:t>
            </a:r>
          </a:p>
          <a:p>
            <a:pPr marL="838200" lvl="1" indent="-381000">
              <a:lnSpc>
                <a:spcPct val="90000"/>
              </a:lnSpc>
              <a:buClr>
                <a:schemeClr val="tx1"/>
              </a:buClr>
              <a:buFontTx/>
              <a:buAutoNum type="alphaLcPeriod"/>
            </a:pPr>
            <a:r>
              <a:rPr lang="en-US" sz="2000" smtClean="0"/>
              <a:t>Penurunan kejadian HDK</a:t>
            </a:r>
          </a:p>
          <a:p>
            <a:pPr marL="838200" lvl="1" indent="-381000">
              <a:lnSpc>
                <a:spcPct val="90000"/>
              </a:lnSpc>
              <a:buClr>
                <a:schemeClr val="tx1"/>
              </a:buClr>
              <a:buFontTx/>
              <a:buAutoNum type="alphaLcPeriod"/>
            </a:pPr>
            <a:r>
              <a:rPr lang="en-US" sz="2000" smtClean="0"/>
              <a:t>Suplementasi rutin menguntungkan wanita dengan risiko tinggi HDK atau </a:t>
            </a:r>
            <a:r>
              <a:rPr lang="en-US" sz="2000" i="1" smtClean="0"/>
              <a:t>intake</a:t>
            </a:r>
            <a:r>
              <a:rPr lang="en-US" sz="2000" smtClean="0"/>
              <a:t> kalsium pada dietnya rendah</a:t>
            </a:r>
          </a:p>
          <a:p>
            <a:pPr marL="838200" lvl="1" indent="-381000">
              <a:lnSpc>
                <a:spcPct val="90000"/>
              </a:lnSpc>
              <a:buClr>
                <a:schemeClr val="tx1"/>
              </a:buClr>
              <a:buFontTx/>
              <a:buAutoNum type="alphaLcPeriod"/>
            </a:pPr>
            <a:r>
              <a:rPr lang="en-US" sz="2000" smtClean="0"/>
              <a:t>Kalsium dosis tinggi (2g/hari) tidak menimbulkan efek negatif.</a:t>
            </a:r>
          </a:p>
          <a:p>
            <a:pPr marL="457200" indent="-457200">
              <a:lnSpc>
                <a:spcPct val="90000"/>
              </a:lnSpc>
              <a:buFontTx/>
              <a:buAutoNum type="arabicPeriod"/>
            </a:pPr>
            <a:endParaRPr lang="en-US" sz="2400" smtClean="0"/>
          </a:p>
          <a:p>
            <a:pPr marL="457200" indent="-457200">
              <a:lnSpc>
                <a:spcPct val="90000"/>
              </a:lnSpc>
              <a:buFontTx/>
              <a:buAutoNum type="arabicPeriod"/>
            </a:pPr>
            <a:r>
              <a:rPr lang="en-US" sz="2400" smtClean="0"/>
              <a:t>Rekomendasi meningkatkan intake kalsium melalui diet pada wanita berisiko hipertensi dan daerah rendah kalsium</a:t>
            </a:r>
            <a:endParaRPr lang="id-ID" sz="2400" smtClean="0"/>
          </a:p>
          <a:p>
            <a:pPr marL="457200" indent="-457200">
              <a:lnSpc>
                <a:spcPct val="90000"/>
              </a:lnSpc>
              <a:buFontTx/>
              <a:buAutoNum type="arabicPeriod"/>
            </a:pPr>
            <a:endParaRPr lang="id-ID" sz="2400"/>
          </a:p>
          <a:p>
            <a:pPr marL="0" indent="0" algn="r">
              <a:lnSpc>
                <a:spcPct val="90000"/>
              </a:lnSpc>
              <a:buNone/>
            </a:pPr>
            <a:r>
              <a:rPr lang="en-US" sz="2400" i="1" smtClean="0"/>
              <a:t>Bucher et al. 1996., Kuller et al. 1998, Lopez-jaramillo et al 1997</a:t>
            </a:r>
          </a:p>
          <a:p>
            <a:pPr marL="457200" indent="-457200">
              <a:lnSpc>
                <a:spcPct val="90000"/>
              </a:lnSpc>
              <a:buFontTx/>
              <a:buAutoNum type="arabicPeriod"/>
            </a:pPr>
            <a:endParaRPr lang="en-US" sz="2400" smtClean="0"/>
          </a:p>
          <a:p>
            <a:pPr marL="457200" indent="-457200">
              <a:lnSpc>
                <a:spcPct val="90000"/>
              </a:lnSpc>
              <a:buFont typeface="Wingdings" pitchFamily="2" charset="2"/>
              <a:buNone/>
            </a:pPr>
            <a:endParaRPr lang="en-US" sz="2400" smtClean="0"/>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35</a:t>
            </a:fld>
            <a:endParaRPr lang="en-US">
              <a:solidFill>
                <a:prstClr val="black">
                  <a:tint val="75000"/>
                </a:prstClr>
              </a:solidFill>
            </a:endParaRPr>
          </a:p>
        </p:txBody>
      </p:sp>
    </p:spTree>
    <p:extLst>
      <p:ext uri="{BB962C8B-B14F-4D97-AF65-F5344CB8AC3E}">
        <p14:creationId xmlns:p14="http://schemas.microsoft.com/office/powerpoint/2010/main" val="2299167298"/>
      </p:ext>
    </p:extLst>
  </p:cSld>
  <p:clrMapOvr>
    <a:masterClrMapping/>
  </p:clrMapOvr>
  <p:transition spd="med">
    <p:wheel spokes="2"/>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Kalsium</a:t>
            </a:r>
            <a:endParaRPr lang="id-ID"/>
          </a:p>
        </p:txBody>
      </p:sp>
      <p:sp>
        <p:nvSpPr>
          <p:cNvPr id="3" name="Content Placeholder 2"/>
          <p:cNvSpPr>
            <a:spLocks noGrp="1"/>
          </p:cNvSpPr>
          <p:nvPr>
            <p:ph idx="1"/>
          </p:nvPr>
        </p:nvSpPr>
        <p:spPr/>
        <p:txBody>
          <a:bodyPr>
            <a:normAutofit/>
          </a:bodyPr>
          <a:lstStyle/>
          <a:p>
            <a:pPr marL="0" indent="0" algn="ctr">
              <a:lnSpc>
                <a:spcPct val="90000"/>
              </a:lnSpc>
              <a:buNone/>
            </a:pPr>
            <a:r>
              <a:rPr lang="en-US" smtClean="0"/>
              <a:t>Calcium supplements help prevent pre-eclampsia, preterm birth and lower the risk of the woman dying or having serious problems related to high blood pressure in pregnancy</a:t>
            </a:r>
            <a:r>
              <a:rPr lang="en-US" sz="2400" smtClean="0"/>
              <a:t>.</a:t>
            </a:r>
            <a:endParaRPr lang="id-ID" sz="2400" smtClean="0"/>
          </a:p>
          <a:p>
            <a:pPr marL="0" indent="0">
              <a:lnSpc>
                <a:spcPct val="90000"/>
              </a:lnSpc>
              <a:buNone/>
            </a:pPr>
            <a:endParaRPr lang="id-ID" sz="2400" i="1"/>
          </a:p>
          <a:p>
            <a:pPr marL="0" indent="0" algn="r">
              <a:lnSpc>
                <a:spcPct val="90000"/>
              </a:lnSpc>
              <a:buNone/>
            </a:pPr>
            <a:r>
              <a:rPr lang="id-ID" sz="1800" i="1" smtClean="0"/>
              <a:t>Hofmeyr GJ, Lawrie TA, Atallah ÁN, Duley L. Calcium supplementation during pregnancy for preventing hypertensive disorders and related problems. Cochrane Database of Systematic Reviews 2010, Issue 8. </a:t>
            </a:r>
          </a:p>
          <a:p>
            <a:pPr marL="0" indent="0">
              <a:lnSpc>
                <a:spcPct val="90000"/>
              </a:lnSpc>
              <a:buNone/>
            </a:pPr>
            <a:endParaRPr lang="id-ID" sz="1800" i="1"/>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36</a:t>
            </a:fld>
            <a:endParaRPr lang="en-US">
              <a:solidFill>
                <a:prstClr val="black">
                  <a:tint val="75000"/>
                </a:prstClr>
              </a:solidFill>
            </a:endParaRPr>
          </a:p>
        </p:txBody>
      </p:sp>
    </p:spTree>
    <p:extLst>
      <p:ext uri="{BB962C8B-B14F-4D97-AF65-F5344CB8AC3E}">
        <p14:creationId xmlns:p14="http://schemas.microsoft.com/office/powerpoint/2010/main" val="3562054418"/>
      </p:ext>
    </p:extLst>
  </p:cSld>
  <p:clrMapOvr>
    <a:masterClrMapping/>
  </p:clrMapOvr>
  <p:transition spd="med">
    <p:wheel spokes="2"/>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MINERAL - Yodium</a:t>
            </a:r>
            <a:endParaRPr lang="id-ID"/>
          </a:p>
        </p:txBody>
      </p:sp>
      <p:sp>
        <p:nvSpPr>
          <p:cNvPr id="3" name="Content Placeholder 2"/>
          <p:cNvSpPr>
            <a:spLocks noGrp="1"/>
          </p:cNvSpPr>
          <p:nvPr>
            <p:ph idx="1"/>
          </p:nvPr>
        </p:nvSpPr>
        <p:spPr/>
        <p:txBody>
          <a:bodyPr/>
          <a:lstStyle/>
          <a:p>
            <a:pPr lvl="0"/>
            <a:r>
              <a:rPr lang="id-ID" smtClean="0"/>
              <a:t>Berkaitan dengan perkembangan saraf</a:t>
            </a:r>
          </a:p>
          <a:p>
            <a:pPr lvl="0"/>
            <a:r>
              <a:rPr lang="id-ID" smtClean="0">
                <a:solidFill>
                  <a:schemeClr val="tx1"/>
                </a:solidFill>
              </a:rPr>
              <a:t>Defisiensi berat </a:t>
            </a:r>
            <a:r>
              <a:rPr lang="id-ID" smtClean="0">
                <a:solidFill>
                  <a:schemeClr val="tx1"/>
                </a:solidFill>
                <a:sym typeface="Wingdings" pitchFamily="2" charset="2"/>
              </a:rPr>
              <a:t> kretinisme  </a:t>
            </a:r>
            <a:r>
              <a:rPr lang="id-ID" i="1" smtClean="0">
                <a:solidFill>
                  <a:srgbClr val="FF0000"/>
                </a:solidFill>
                <a:sym typeface="Wingdings" pitchFamily="2" charset="2"/>
              </a:rPr>
              <a:t>multiple severe neurological defect</a:t>
            </a:r>
            <a:endParaRPr lang="id-ID" i="1" smtClean="0">
              <a:solidFill>
                <a:srgbClr val="FF0000"/>
              </a:solidFill>
            </a:endParaRPr>
          </a:p>
          <a:p>
            <a:pPr lvl="0"/>
            <a:r>
              <a:rPr lang="id-ID" smtClean="0"/>
              <a:t>Suplementasi yodium awal kehamilan </a:t>
            </a:r>
            <a:r>
              <a:rPr lang="id-ID" smtClean="0">
                <a:sym typeface="Wingdings" pitchFamily="2" charset="2"/>
              </a:rPr>
              <a:t> cegah kretinisme (Cao dkk, 1994)</a:t>
            </a:r>
            <a:endParaRPr lang="id-ID" smtClean="0"/>
          </a:p>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37</a:t>
            </a:fld>
            <a:endParaRPr lang="en-US">
              <a:solidFill>
                <a:prstClr val="black">
                  <a:tint val="75000"/>
                </a:prstClr>
              </a:solidFill>
            </a:endParaRPr>
          </a:p>
        </p:txBody>
      </p:sp>
    </p:spTree>
    <p:extLst>
      <p:ext uri="{BB962C8B-B14F-4D97-AF65-F5344CB8AC3E}">
        <p14:creationId xmlns:p14="http://schemas.microsoft.com/office/powerpoint/2010/main" val="2198044810"/>
      </p:ext>
    </p:extLst>
  </p:cSld>
  <p:clrMapOvr>
    <a:masterClrMapping/>
  </p:clrMapOvr>
  <p:transition spd="med">
    <p:wheel spokes="2"/>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7813"/>
            <a:ext cx="8229600" cy="661987"/>
          </a:xfrm>
        </p:spPr>
        <p:txBody>
          <a:bodyPr>
            <a:normAutofit fontScale="90000"/>
          </a:bodyPr>
          <a:lstStyle/>
          <a:p>
            <a:r>
              <a:rPr lang="id-ID" smtClean="0"/>
              <a:t>MINERAL - </a:t>
            </a:r>
            <a:r>
              <a:rPr lang="en-US" smtClean="0"/>
              <a:t>Fosfor</a:t>
            </a:r>
            <a:endParaRPr lang="en-US"/>
          </a:p>
        </p:txBody>
      </p:sp>
      <p:sp>
        <p:nvSpPr>
          <p:cNvPr id="29699" name="Rectangle 3"/>
          <p:cNvSpPr>
            <a:spLocks noGrp="1" noChangeArrowheads="1"/>
          </p:cNvSpPr>
          <p:nvPr>
            <p:ph type="body" idx="1"/>
          </p:nvPr>
        </p:nvSpPr>
        <p:spPr>
          <a:xfrm>
            <a:off x="762000" y="2057400"/>
            <a:ext cx="7696200" cy="4191000"/>
          </a:xfrm>
        </p:spPr>
        <p:txBody>
          <a:bodyPr/>
          <a:lstStyle/>
          <a:p>
            <a:r>
              <a:rPr lang="en-US"/>
              <a:t>Distribusi fosfor luas </a:t>
            </a:r>
            <a:r>
              <a:rPr lang="en-US">
                <a:sym typeface="Wingdings" pitchFamily="2" charset="2"/>
              </a:rPr>
              <a:t> asupan mineral  adekuat sepanjang kehamilan</a:t>
            </a:r>
          </a:p>
          <a:p>
            <a:endParaRPr lang="en-US">
              <a:sym typeface="Wingdings" pitchFamily="2" charset="2"/>
            </a:endParaRPr>
          </a:p>
          <a:p>
            <a:r>
              <a:rPr lang="en-US">
                <a:sym typeface="Wingdings" pitchFamily="2" charset="2"/>
              </a:rPr>
              <a:t>Kadar fosfor inorganik dalam plasma tidak banyak berbeda dengan kadar non hamil.</a:t>
            </a:r>
          </a:p>
          <a:p>
            <a:endParaRPr lang="en-US">
              <a:sym typeface="Wingdings" pitchFamily="2" charset="2"/>
            </a:endParaRPr>
          </a:p>
        </p:txBody>
      </p:sp>
    </p:spTree>
    <p:extLst>
      <p:ext uri="{BB962C8B-B14F-4D97-AF65-F5344CB8AC3E}">
        <p14:creationId xmlns:p14="http://schemas.microsoft.com/office/powerpoint/2010/main" val="3610647517"/>
      </p:ext>
    </p:extLst>
  </p:cSld>
  <p:clrMapOvr>
    <a:masterClrMapping/>
  </p:clrMapOvr>
  <p:transition spd="med">
    <p:wheel spokes="2"/>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277813"/>
            <a:ext cx="7850188" cy="815975"/>
          </a:xfrm>
        </p:spPr>
        <p:txBody>
          <a:bodyPr/>
          <a:lstStyle/>
          <a:p>
            <a:r>
              <a:rPr lang="id-ID" smtClean="0"/>
              <a:t>MINERAL - </a:t>
            </a:r>
            <a:r>
              <a:rPr lang="en-US" smtClean="0"/>
              <a:t>Seng</a:t>
            </a:r>
            <a:endParaRPr lang="en-US"/>
          </a:p>
        </p:txBody>
      </p:sp>
      <p:sp>
        <p:nvSpPr>
          <p:cNvPr id="55299" name="Rectangle 3"/>
          <p:cNvSpPr>
            <a:spLocks noGrp="1" noChangeArrowheads="1"/>
          </p:cNvSpPr>
          <p:nvPr>
            <p:ph type="body" idx="1"/>
          </p:nvPr>
        </p:nvSpPr>
        <p:spPr>
          <a:xfrm>
            <a:off x="381000" y="1524000"/>
            <a:ext cx="8053388" cy="4876800"/>
          </a:xfrm>
        </p:spPr>
        <p:txBody>
          <a:bodyPr/>
          <a:lstStyle/>
          <a:p>
            <a:r>
              <a:rPr lang="en-US" sz="2800"/>
              <a:t>Defisiensi :</a:t>
            </a:r>
          </a:p>
          <a:p>
            <a:pPr>
              <a:buFont typeface="Wingdings" pitchFamily="2" charset="2"/>
              <a:buNone/>
            </a:pPr>
            <a:r>
              <a:rPr lang="en-US" sz="2800"/>
              <a:t>	- nafsu makan turun</a:t>
            </a:r>
          </a:p>
          <a:p>
            <a:pPr>
              <a:buFont typeface="Wingdings" pitchFamily="2" charset="2"/>
              <a:buNone/>
            </a:pPr>
            <a:r>
              <a:rPr lang="en-US" sz="2800"/>
              <a:t>	- pertumbuhan sub optimal</a:t>
            </a:r>
          </a:p>
          <a:p>
            <a:pPr>
              <a:buFont typeface="Wingdings" pitchFamily="2" charset="2"/>
              <a:buNone/>
            </a:pPr>
            <a:r>
              <a:rPr lang="en-US" sz="2800"/>
              <a:t>	- gangguan penyembuhan luka</a:t>
            </a:r>
          </a:p>
          <a:p>
            <a:pPr>
              <a:buFont typeface="Wingdings" pitchFamily="2" charset="2"/>
              <a:buNone/>
            </a:pPr>
            <a:r>
              <a:rPr lang="en-US" sz="2800"/>
              <a:t>	</a:t>
            </a:r>
            <a:r>
              <a:rPr lang="en-US" sz="2800">
                <a:sym typeface="Wingdings" pitchFamily="2" charset="2"/>
              </a:rPr>
              <a:t> Berat : Kecebolan dan hipogonadisme</a:t>
            </a:r>
          </a:p>
          <a:p>
            <a:pPr>
              <a:buFont typeface="Wingdings" pitchFamily="2" charset="2"/>
              <a:buNone/>
            </a:pPr>
            <a:r>
              <a:rPr lang="en-US" sz="2800">
                <a:sym typeface="Wingdings" pitchFamily="2" charset="2"/>
              </a:rPr>
              <a:t>			  Gangguan kulit spesifik 			           (Akrodermatitis enteropatik)</a:t>
            </a:r>
          </a:p>
          <a:p>
            <a:pPr>
              <a:buFont typeface="Wingdings" pitchFamily="2" charset="2"/>
              <a:buNone/>
            </a:pPr>
            <a:endParaRPr lang="en-US" sz="2800"/>
          </a:p>
          <a:p>
            <a:r>
              <a:rPr lang="en-US" sz="2800"/>
              <a:t>Anjuran : 12 mg/hari selama kehamilan</a:t>
            </a:r>
          </a:p>
        </p:txBody>
      </p:sp>
    </p:spTree>
    <p:extLst>
      <p:ext uri="{BB962C8B-B14F-4D97-AF65-F5344CB8AC3E}">
        <p14:creationId xmlns:p14="http://schemas.microsoft.com/office/powerpoint/2010/main" val="2744618074"/>
      </p:ext>
    </p:extLst>
  </p:cSld>
  <p:clrMapOvr>
    <a:masterClrMapping/>
  </p:clrMapOvr>
  <p:transition spd="med">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id-ID" smtClean="0"/>
              <a:t>Nutrisi dalam Kehamilan</a:t>
            </a:r>
            <a:endParaRPr lang="en-US" smtClean="0"/>
          </a:p>
        </p:txBody>
      </p:sp>
      <p:sp>
        <p:nvSpPr>
          <p:cNvPr id="19459" name="Rectangle 3"/>
          <p:cNvSpPr>
            <a:spLocks noGrp="1" noChangeArrowheads="1"/>
          </p:cNvSpPr>
          <p:nvPr>
            <p:ph type="body" idx="1"/>
          </p:nvPr>
        </p:nvSpPr>
        <p:spPr>
          <a:xfrm>
            <a:off x="685800" y="1676400"/>
            <a:ext cx="3733800" cy="4572000"/>
          </a:xfrm>
        </p:spPr>
        <p:txBody>
          <a:bodyPr/>
          <a:lstStyle/>
          <a:p>
            <a:pPr eaLnBrk="1" hangingPunct="1">
              <a:lnSpc>
                <a:spcPct val="90000"/>
              </a:lnSpc>
            </a:pPr>
            <a:r>
              <a:rPr lang="id-ID" sz="2800" smtClean="0"/>
              <a:t>Berat badan sesuai target yang ditentukan</a:t>
            </a:r>
            <a:endParaRPr lang="en-US" sz="2800" smtClean="0"/>
          </a:p>
          <a:p>
            <a:pPr eaLnBrk="1" hangingPunct="1">
              <a:lnSpc>
                <a:spcPct val="90000"/>
              </a:lnSpc>
            </a:pPr>
            <a:r>
              <a:rPr lang="id-ID" sz="2800" smtClean="0"/>
              <a:t>Diet seimbang dan bergizi</a:t>
            </a:r>
            <a:endParaRPr lang="en-US" sz="2800" smtClean="0"/>
          </a:p>
          <a:p>
            <a:pPr eaLnBrk="1" hangingPunct="1">
              <a:lnSpc>
                <a:spcPct val="90000"/>
              </a:lnSpc>
            </a:pPr>
            <a:r>
              <a:rPr lang="id-ID" sz="2800" smtClean="0"/>
              <a:t>Tetap beraktivitas fisik yang cukup </a:t>
            </a:r>
          </a:p>
          <a:p>
            <a:pPr eaLnBrk="1" hangingPunct="1">
              <a:lnSpc>
                <a:spcPct val="90000"/>
              </a:lnSpc>
            </a:pPr>
            <a:r>
              <a:rPr lang="id-ID" sz="2800" smtClean="0"/>
              <a:t>Hindari zat yang membahayakan</a:t>
            </a:r>
            <a:endParaRPr lang="en-US" sz="2800" smtClean="0"/>
          </a:p>
        </p:txBody>
      </p:sp>
      <p:pic>
        <p:nvPicPr>
          <p:cNvPr id="3077" name="Picture 7" descr="10p25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0" y="2081284"/>
            <a:ext cx="4375991" cy="305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2525379"/>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box(out)">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box(out)">
                                      <p:cBhvr>
                                        <p:cTn id="12" dur="500"/>
                                        <p:tgtEl>
                                          <p:spTgt spid="1945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box(out)">
                                      <p:cBhvr>
                                        <p:cTn id="17" dur="500"/>
                                        <p:tgtEl>
                                          <p:spTgt spid="194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9459">
                                            <p:txEl>
                                              <p:pRg st="3" end="3"/>
                                            </p:txEl>
                                          </p:spTgt>
                                        </p:tgtEl>
                                        <p:attrNameLst>
                                          <p:attrName>style.visibility</p:attrName>
                                        </p:attrNameLst>
                                      </p:cBhvr>
                                      <p:to>
                                        <p:strVal val="visible"/>
                                      </p:to>
                                    </p:set>
                                    <p:animEffect transition="in" filter="box(out)">
                                      <p:cBhvr>
                                        <p:cTn id="22" dur="500"/>
                                        <p:tgtEl>
                                          <p:spTgt spid="194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22325" y="277813"/>
            <a:ext cx="7864475" cy="979487"/>
          </a:xfrm>
        </p:spPr>
        <p:txBody>
          <a:bodyPr/>
          <a:lstStyle/>
          <a:p>
            <a:r>
              <a:rPr lang="id-ID" smtClean="0"/>
              <a:t>MINERAL - </a:t>
            </a:r>
            <a:r>
              <a:rPr lang="en-US" smtClean="0"/>
              <a:t>Magnesium</a:t>
            </a:r>
            <a:endParaRPr lang="en-US"/>
          </a:p>
        </p:txBody>
      </p:sp>
      <p:sp>
        <p:nvSpPr>
          <p:cNvPr id="31747" name="Rectangle 3"/>
          <p:cNvSpPr>
            <a:spLocks noGrp="1" noChangeArrowheads="1"/>
          </p:cNvSpPr>
          <p:nvPr>
            <p:ph type="body" idx="1"/>
          </p:nvPr>
        </p:nvSpPr>
        <p:spPr/>
        <p:txBody>
          <a:bodyPr/>
          <a:lstStyle/>
          <a:p>
            <a:r>
              <a:rPr lang="en-US"/>
              <a:t>Defisiensi Mg </a:t>
            </a:r>
            <a:r>
              <a:rPr lang="en-US">
                <a:sym typeface="Wingdings" pitchFamily="2" charset="2"/>
              </a:rPr>
              <a:t></a:t>
            </a:r>
            <a:r>
              <a:rPr lang="en-US"/>
              <a:t>Belum pernah dilaporkan </a:t>
            </a:r>
          </a:p>
          <a:p>
            <a:pPr>
              <a:buFont typeface="Wingdings" pitchFamily="2" charset="2"/>
              <a:buNone/>
            </a:pPr>
            <a:endParaRPr lang="en-US">
              <a:sym typeface="Wingdings" pitchFamily="2" charset="2"/>
            </a:endParaRPr>
          </a:p>
          <a:p>
            <a:r>
              <a:rPr lang="en-US">
                <a:sym typeface="Wingdings" pitchFamily="2" charset="2"/>
              </a:rPr>
              <a:t>Sibai, dkk </a:t>
            </a:r>
          </a:p>
          <a:p>
            <a:pPr>
              <a:buFont typeface="Wingdings" pitchFamily="2" charset="2"/>
              <a:buNone/>
            </a:pPr>
            <a:r>
              <a:rPr lang="en-US">
                <a:sym typeface="Wingdings" pitchFamily="2" charset="2"/>
              </a:rPr>
              <a:t>	 400 wanita, primigravida normotensif  suplementasi plasebo dan magnesium 365 mg selama 13-24 minggu  tidak memperbaiki satupun prameter hasil akhir kehamilan</a:t>
            </a:r>
          </a:p>
        </p:txBody>
      </p:sp>
    </p:spTree>
    <p:extLst>
      <p:ext uri="{BB962C8B-B14F-4D97-AF65-F5344CB8AC3E}">
        <p14:creationId xmlns:p14="http://schemas.microsoft.com/office/powerpoint/2010/main" val="3520904346"/>
      </p:ext>
    </p:extLst>
  </p:cSld>
  <p:clrMapOvr>
    <a:masterClrMapping/>
  </p:clrMapOvr>
  <p:transition spd="med">
    <p:wheel spokes="2"/>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r>
              <a:rPr lang="id-ID" smtClean="0"/>
              <a:t>MINERAL - </a:t>
            </a:r>
            <a:r>
              <a:rPr lang="en-US" smtClean="0"/>
              <a:t>Tembaga</a:t>
            </a:r>
            <a:endParaRPr lang="en-US"/>
          </a:p>
        </p:txBody>
      </p:sp>
      <p:sp>
        <p:nvSpPr>
          <p:cNvPr id="32771" name="Rectangle 3"/>
          <p:cNvSpPr>
            <a:spLocks noGrp="1" noChangeArrowheads="1"/>
          </p:cNvSpPr>
          <p:nvPr>
            <p:ph idx="1"/>
          </p:nvPr>
        </p:nvSpPr>
        <p:spPr/>
        <p:txBody>
          <a:bodyPr>
            <a:normAutofit lnSpcReduction="10000"/>
          </a:bodyPr>
          <a:lstStyle/>
          <a:p>
            <a:r>
              <a:rPr lang="en-US"/>
              <a:t>Enzim yang mengandung tembaga : </a:t>
            </a:r>
            <a:r>
              <a:rPr lang="id-ID" smtClean="0"/>
              <a:t/>
            </a:r>
            <a:br>
              <a:rPr lang="id-ID" smtClean="0"/>
            </a:br>
            <a:r>
              <a:rPr lang="en-US" smtClean="0"/>
              <a:t>Sitokrom </a:t>
            </a:r>
            <a:r>
              <a:rPr lang="en-US"/>
              <a:t>oksidase </a:t>
            </a:r>
            <a:r>
              <a:rPr lang="en-US">
                <a:sym typeface="Wingdings" pitchFamily="2" charset="2"/>
              </a:rPr>
              <a:t>proses oksidatif </a:t>
            </a:r>
            <a:r>
              <a:rPr lang="id-ID" smtClean="0">
                <a:sym typeface="Wingdings" pitchFamily="2" charset="2"/>
              </a:rPr>
              <a:t/>
            </a:r>
            <a:br>
              <a:rPr lang="id-ID" smtClean="0">
                <a:sym typeface="Wingdings" pitchFamily="2" charset="2"/>
              </a:rPr>
            </a:br>
            <a:r>
              <a:rPr lang="en-US" smtClean="0">
                <a:sym typeface="Wingdings" pitchFamily="2" charset="2"/>
              </a:rPr>
              <a:t> </a:t>
            </a:r>
            <a:r>
              <a:rPr lang="en-US">
                <a:sym typeface="Wingdings" pitchFamily="2" charset="2"/>
              </a:rPr>
              <a:t>metabolisme</a:t>
            </a:r>
          </a:p>
          <a:p>
            <a:r>
              <a:rPr lang="en-US" smtClean="0">
                <a:sym typeface="Wingdings" pitchFamily="2" charset="2"/>
              </a:rPr>
              <a:t>Kehamilan </a:t>
            </a:r>
            <a:r>
              <a:rPr lang="en-US">
                <a:sym typeface="Wingdings" pitchFamily="2" charset="2"/>
              </a:rPr>
              <a:t>Dampak besar metabolisme tembaga ibu    seruplasmin serum dan tembaga </a:t>
            </a:r>
            <a:r>
              <a:rPr lang="en-US" smtClean="0">
                <a:sym typeface="Wingdings" pitchFamily="2" charset="2"/>
              </a:rPr>
              <a:t>plasma</a:t>
            </a:r>
            <a:endParaRPr lang="id-ID" smtClean="0">
              <a:sym typeface="Wingdings" pitchFamily="2" charset="2"/>
            </a:endParaRPr>
          </a:p>
          <a:p>
            <a:r>
              <a:rPr lang="en-US" smtClean="0">
                <a:sym typeface="Wingdings" pitchFamily="2" charset="2"/>
              </a:rPr>
              <a:t>Defisiensi tembaga  Belum pernah dilaporkan </a:t>
            </a:r>
          </a:p>
          <a:p>
            <a:r>
              <a:rPr lang="en-US" smtClean="0">
                <a:sym typeface="Wingdings" pitchFamily="2" charset="2"/>
              </a:rPr>
              <a:t>Suplemen prenatal : Tembaga 2 mg per tablet</a:t>
            </a:r>
          </a:p>
          <a:p>
            <a:endParaRPr lang="en-US" smtClean="0"/>
          </a:p>
          <a:p>
            <a:endParaRPr lang="en-US" smtClean="0"/>
          </a:p>
          <a:p>
            <a:endParaRPr lang="en-US">
              <a:sym typeface="Wingdings" pitchFamily="2" charset="2"/>
            </a:endParaRPr>
          </a:p>
          <a:p>
            <a:endParaRPr lang="en-US"/>
          </a:p>
        </p:txBody>
      </p:sp>
      <p:sp>
        <p:nvSpPr>
          <p:cNvPr id="32772" name="Line 4"/>
          <p:cNvSpPr>
            <a:spLocks noChangeShapeType="1"/>
          </p:cNvSpPr>
          <p:nvPr/>
        </p:nvSpPr>
        <p:spPr bwMode="auto">
          <a:xfrm flipV="1">
            <a:off x="1600200" y="3505200"/>
            <a:ext cx="304800" cy="304800"/>
          </a:xfrm>
          <a:prstGeom prst="line">
            <a:avLst/>
          </a:prstGeom>
          <a:noFill/>
          <a:ln w="12700" cap="sq">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d-ID"/>
          </a:p>
        </p:txBody>
      </p:sp>
    </p:spTree>
    <p:extLst>
      <p:ext uri="{BB962C8B-B14F-4D97-AF65-F5344CB8AC3E}">
        <p14:creationId xmlns:p14="http://schemas.microsoft.com/office/powerpoint/2010/main" val="1191454715"/>
      </p:ext>
    </p:extLst>
  </p:cSld>
  <p:clrMapOvr>
    <a:masterClrMapping/>
  </p:clrMapOvr>
  <p:transition spd="med">
    <p:wheel spokes="2"/>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r>
              <a:rPr lang="id-ID" sz="4000" smtClean="0"/>
              <a:t>MINERAL - </a:t>
            </a:r>
            <a:r>
              <a:rPr lang="en-US" sz="4000" smtClean="0"/>
              <a:t>Selenium</a:t>
            </a:r>
            <a:endParaRPr lang="en-US" sz="4000"/>
          </a:p>
        </p:txBody>
      </p:sp>
      <p:sp>
        <p:nvSpPr>
          <p:cNvPr id="33795" name="Rectangle 3"/>
          <p:cNvSpPr>
            <a:spLocks noGrp="1" noChangeArrowheads="1"/>
          </p:cNvSpPr>
          <p:nvPr>
            <p:ph idx="1"/>
          </p:nvPr>
        </p:nvSpPr>
        <p:spPr/>
        <p:txBody>
          <a:bodyPr/>
          <a:lstStyle/>
          <a:p>
            <a:r>
              <a:rPr lang="en-US"/>
              <a:t>Komponen essensial enzim glutation peroksidase </a:t>
            </a:r>
            <a:r>
              <a:rPr lang="en-US">
                <a:sym typeface="Wingdings" pitchFamily="2" charset="2"/>
              </a:rPr>
              <a:t> katalisis Hidrogen Peroksida  Air</a:t>
            </a:r>
          </a:p>
          <a:p>
            <a:pPr>
              <a:buFont typeface="Wingdings" pitchFamily="2" charset="2"/>
              <a:buNone/>
            </a:pPr>
            <a:endParaRPr lang="en-US">
              <a:sym typeface="Wingdings" pitchFamily="2" charset="2"/>
            </a:endParaRPr>
          </a:p>
          <a:p>
            <a:r>
              <a:rPr lang="en-US">
                <a:sym typeface="Wingdings" pitchFamily="2" charset="2"/>
              </a:rPr>
              <a:t>Pertahanan penting kerusakan radikal bebas</a:t>
            </a:r>
          </a:p>
          <a:p>
            <a:endParaRPr lang="en-US">
              <a:sym typeface="Wingdings" pitchFamily="2" charset="2"/>
            </a:endParaRPr>
          </a:p>
          <a:p>
            <a:r>
              <a:rPr lang="en-US">
                <a:sym typeface="Wingdings" pitchFamily="2" charset="2"/>
              </a:rPr>
              <a:t>Defisiensi  Kardiomyopati  fatal pada anak dan wanita usia subur</a:t>
            </a:r>
          </a:p>
        </p:txBody>
      </p:sp>
    </p:spTree>
    <p:extLst>
      <p:ext uri="{BB962C8B-B14F-4D97-AF65-F5344CB8AC3E}">
        <p14:creationId xmlns:p14="http://schemas.microsoft.com/office/powerpoint/2010/main" val="3270678067"/>
      </p:ext>
    </p:extLst>
  </p:cSld>
  <p:clrMapOvr>
    <a:masterClrMapping/>
  </p:clrMapOvr>
  <p:transition spd="med">
    <p:wheel spokes="2"/>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277813"/>
            <a:ext cx="8213725" cy="869950"/>
          </a:xfrm>
        </p:spPr>
        <p:txBody>
          <a:bodyPr/>
          <a:lstStyle/>
          <a:p>
            <a:r>
              <a:rPr lang="id-ID" smtClean="0"/>
              <a:t>MINERAL - </a:t>
            </a:r>
            <a:r>
              <a:rPr lang="en-US" smtClean="0"/>
              <a:t>Kromium</a:t>
            </a:r>
            <a:endParaRPr lang="en-US"/>
          </a:p>
        </p:txBody>
      </p:sp>
      <p:sp>
        <p:nvSpPr>
          <p:cNvPr id="34819" name="Rectangle 3"/>
          <p:cNvSpPr>
            <a:spLocks noGrp="1" noChangeArrowheads="1"/>
          </p:cNvSpPr>
          <p:nvPr>
            <p:ph type="body" idx="1"/>
          </p:nvPr>
        </p:nvSpPr>
        <p:spPr/>
        <p:txBody>
          <a:bodyPr/>
          <a:lstStyle/>
          <a:p>
            <a:r>
              <a:rPr lang="en-US"/>
              <a:t>Kofaktor untuk Insulin </a:t>
            </a:r>
            <a:r>
              <a:rPr lang="en-US">
                <a:sym typeface="Wingdings" pitchFamily="2" charset="2"/>
              </a:rPr>
              <a:t> permudah perlekatan awal hormon ke reseptornya di perifer</a:t>
            </a:r>
          </a:p>
          <a:p>
            <a:pPr>
              <a:buFont typeface="Wingdings" pitchFamily="2" charset="2"/>
              <a:buNone/>
            </a:pPr>
            <a:endParaRPr lang="en-US">
              <a:sym typeface="Wingdings" pitchFamily="2" charset="2"/>
            </a:endParaRPr>
          </a:p>
          <a:p>
            <a:r>
              <a:rPr lang="en-US">
                <a:sym typeface="Wingdings" pitchFamily="2" charset="2"/>
              </a:rPr>
              <a:t>Belum ada data perlunya suplementasi kromium pada ibu hamil</a:t>
            </a:r>
            <a:endParaRPr lang="en-US"/>
          </a:p>
        </p:txBody>
      </p:sp>
    </p:spTree>
    <p:extLst>
      <p:ext uri="{BB962C8B-B14F-4D97-AF65-F5344CB8AC3E}">
        <p14:creationId xmlns:p14="http://schemas.microsoft.com/office/powerpoint/2010/main" val="1809908295"/>
      </p:ext>
    </p:extLst>
  </p:cSld>
  <p:clrMapOvr>
    <a:masterClrMapping/>
  </p:clrMapOvr>
  <p:transition spd="med">
    <p:wheel spokes="2"/>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7813"/>
            <a:ext cx="8213725" cy="925512"/>
          </a:xfrm>
        </p:spPr>
        <p:txBody>
          <a:bodyPr/>
          <a:lstStyle/>
          <a:p>
            <a:r>
              <a:rPr lang="id-ID" smtClean="0"/>
              <a:t>MINERAL - </a:t>
            </a:r>
            <a:r>
              <a:rPr lang="en-US" smtClean="0"/>
              <a:t>Mangan</a:t>
            </a:r>
            <a:endParaRPr lang="en-US"/>
          </a:p>
        </p:txBody>
      </p:sp>
      <p:sp>
        <p:nvSpPr>
          <p:cNvPr id="35843" name="Rectangle 3"/>
          <p:cNvSpPr>
            <a:spLocks noGrp="1" noChangeArrowheads="1"/>
          </p:cNvSpPr>
          <p:nvPr>
            <p:ph type="body" idx="1"/>
          </p:nvPr>
        </p:nvSpPr>
        <p:spPr/>
        <p:txBody>
          <a:bodyPr/>
          <a:lstStyle/>
          <a:p>
            <a:pPr>
              <a:lnSpc>
                <a:spcPct val="90000"/>
              </a:lnSpc>
            </a:pPr>
            <a:r>
              <a:rPr lang="en-US" sz="2800"/>
              <a:t>Kofaktor enzim-enzim : Glukoroniltransferase </a:t>
            </a:r>
            <a:r>
              <a:rPr lang="en-US" sz="2800">
                <a:sym typeface="Wingdings" pitchFamily="2" charset="2"/>
              </a:rPr>
              <a:t> sintesis polisakarida dan glikoprotein</a:t>
            </a:r>
          </a:p>
          <a:p>
            <a:pPr>
              <a:lnSpc>
                <a:spcPct val="90000"/>
              </a:lnSpc>
            </a:pPr>
            <a:endParaRPr lang="en-US" sz="2800">
              <a:sym typeface="Wingdings" pitchFamily="2" charset="2"/>
            </a:endParaRPr>
          </a:p>
          <a:p>
            <a:pPr>
              <a:lnSpc>
                <a:spcPct val="90000"/>
              </a:lnSpc>
            </a:pPr>
            <a:r>
              <a:rPr lang="en-US" sz="2800">
                <a:sym typeface="Wingdings" pitchFamily="2" charset="2"/>
              </a:rPr>
              <a:t>Defisiensi  Belum pernah dijumpai</a:t>
            </a:r>
          </a:p>
          <a:p>
            <a:pPr>
              <a:lnSpc>
                <a:spcPct val="90000"/>
              </a:lnSpc>
            </a:pPr>
            <a:endParaRPr lang="en-US" sz="2800">
              <a:sym typeface="Wingdings" pitchFamily="2" charset="2"/>
            </a:endParaRPr>
          </a:p>
          <a:p>
            <a:pPr>
              <a:lnSpc>
                <a:spcPct val="90000"/>
              </a:lnSpc>
            </a:pPr>
            <a:r>
              <a:rPr lang="en-US" sz="2800">
                <a:sym typeface="Wingdings" pitchFamily="2" charset="2"/>
              </a:rPr>
              <a:t>Suplementasi tidak diindikasikan selama kehamilan.</a:t>
            </a:r>
            <a:endParaRPr lang="en-US" sz="2800"/>
          </a:p>
        </p:txBody>
      </p:sp>
    </p:spTree>
    <p:extLst>
      <p:ext uri="{BB962C8B-B14F-4D97-AF65-F5344CB8AC3E}">
        <p14:creationId xmlns:p14="http://schemas.microsoft.com/office/powerpoint/2010/main" val="2127707870"/>
      </p:ext>
    </p:extLst>
  </p:cSld>
  <p:clrMapOvr>
    <a:masterClrMapping/>
  </p:clrMapOvr>
  <p:transition spd="med">
    <p:wheel spokes="2"/>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Fluorida</a:t>
            </a:r>
            <a:endParaRPr lang="en-US"/>
          </a:p>
        </p:txBody>
      </p:sp>
      <p:sp>
        <p:nvSpPr>
          <p:cNvPr id="38915" name="Rectangle 3"/>
          <p:cNvSpPr>
            <a:spLocks noGrp="1" noChangeArrowheads="1"/>
          </p:cNvSpPr>
          <p:nvPr>
            <p:ph idx="1"/>
          </p:nvPr>
        </p:nvSpPr>
        <p:spPr/>
        <p:txBody>
          <a:bodyPr>
            <a:normAutofit lnSpcReduction="10000"/>
          </a:bodyPr>
          <a:lstStyle/>
          <a:p>
            <a:r>
              <a:rPr lang="en-US"/>
              <a:t>Manfaat : ?</a:t>
            </a:r>
          </a:p>
          <a:p>
            <a:pPr>
              <a:buFont typeface="Wingdings" pitchFamily="2" charset="2"/>
              <a:buNone/>
            </a:pPr>
            <a:endParaRPr lang="en-US"/>
          </a:p>
          <a:p>
            <a:r>
              <a:rPr lang="en-US"/>
              <a:t>Horowitz &amp; Heifetz (1967) </a:t>
            </a:r>
            <a:r>
              <a:rPr lang="en-US">
                <a:sym typeface="Wingdings" pitchFamily="2" charset="2"/>
              </a:rPr>
              <a:t> tidak terdapat manfaat tambahan dari ingesti air berfluor oleh ibu hamil apabila anak mengkonsumsi air yang sama setelah lahir</a:t>
            </a:r>
            <a:r>
              <a:rPr lang="en-US" smtClean="0">
                <a:sym typeface="Wingdings" pitchFamily="2" charset="2"/>
              </a:rPr>
              <a:t>.</a:t>
            </a:r>
            <a:endParaRPr lang="id-ID" smtClean="0">
              <a:sym typeface="Wingdings" pitchFamily="2" charset="2"/>
            </a:endParaRPr>
          </a:p>
          <a:p>
            <a:r>
              <a:rPr lang="en-US" smtClean="0">
                <a:sym typeface="Wingdings" pitchFamily="2" charset="2"/>
              </a:rPr>
              <a:t>Glen dkk (1982)  insiden karies lebih rendah (99%) pada anak yang ibunya mengkonsumsi 2,2 mg Natrium Flourida/hari selama hamil.</a:t>
            </a:r>
            <a:endParaRPr lang="en-US">
              <a:sym typeface="Wingdings" pitchFamily="2" charset="2"/>
            </a:endParaRPr>
          </a:p>
          <a:p>
            <a:pPr>
              <a:buFont typeface="Wingdings" pitchFamily="2" charset="2"/>
              <a:buNone/>
            </a:pPr>
            <a:endParaRPr lang="en-US">
              <a:sym typeface="Wingdings" pitchFamily="2" charset="2"/>
            </a:endParaRPr>
          </a:p>
        </p:txBody>
      </p:sp>
    </p:spTree>
    <p:extLst>
      <p:ext uri="{BB962C8B-B14F-4D97-AF65-F5344CB8AC3E}">
        <p14:creationId xmlns:p14="http://schemas.microsoft.com/office/powerpoint/2010/main" val="24292826"/>
      </p:ext>
    </p:extLst>
  </p:cSld>
  <p:clrMapOvr>
    <a:masterClrMapping/>
  </p:clrMapOvr>
  <p:transition spd="med">
    <p:wheel spokes="2"/>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VITAMIN</a:t>
            </a:r>
          </a:p>
        </p:txBody>
      </p:sp>
      <p:sp>
        <p:nvSpPr>
          <p:cNvPr id="61443" name="Rectangle 3"/>
          <p:cNvSpPr>
            <a:spLocks noGrp="1" noChangeArrowheads="1"/>
          </p:cNvSpPr>
          <p:nvPr>
            <p:ph idx="1"/>
          </p:nvPr>
        </p:nvSpPr>
        <p:spPr/>
        <p:txBody>
          <a:bodyPr/>
          <a:lstStyle/>
          <a:p>
            <a:r>
              <a:rPr lang="en-US"/>
              <a:t>Efek vitamin berdasarkan percobaan </a:t>
            </a:r>
            <a:r>
              <a:rPr lang="en-US" smtClean="0"/>
              <a:t>binatang, </a:t>
            </a:r>
            <a:r>
              <a:rPr lang="en-US"/>
              <a:t>dgn diet yang dikurangi atau overdosis dan dilihat </a:t>
            </a:r>
            <a:r>
              <a:rPr lang="id-ID" smtClean="0"/>
              <a:t>apakah </a:t>
            </a:r>
            <a:r>
              <a:rPr lang="en-US" smtClean="0"/>
              <a:t>Fetotoksik</a:t>
            </a:r>
            <a:endParaRPr lang="en-US"/>
          </a:p>
          <a:p>
            <a:r>
              <a:rPr lang="en-US"/>
              <a:t>Dengan diet yang “normal” maka kebutuhan vitamin akan </a:t>
            </a:r>
            <a:r>
              <a:rPr lang="en-US" smtClean="0"/>
              <a:t>dipenuhi</a:t>
            </a:r>
            <a:r>
              <a:rPr lang="id-ID" smtClean="0"/>
              <a:t>,</a:t>
            </a:r>
            <a:r>
              <a:rPr lang="en-US" smtClean="0"/>
              <a:t> kecuali</a:t>
            </a:r>
            <a:r>
              <a:rPr lang="id-ID" smtClean="0"/>
              <a:t> ASAM FOLAT</a:t>
            </a:r>
            <a:endParaRPr lang="en-US" i="1"/>
          </a:p>
          <a:p>
            <a:endParaRPr lang="en-US"/>
          </a:p>
        </p:txBody>
      </p:sp>
    </p:spTree>
    <p:extLst>
      <p:ext uri="{BB962C8B-B14F-4D97-AF65-F5344CB8AC3E}">
        <p14:creationId xmlns:p14="http://schemas.microsoft.com/office/powerpoint/2010/main" val="1058914417"/>
      </p:ext>
    </p:extLst>
  </p:cSld>
  <p:clrMapOvr>
    <a:masterClrMapping/>
  </p:clrMapOvr>
  <p:transition spd="med">
    <p:wheel spokes="2"/>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r>
              <a:rPr lang="en-US"/>
              <a:t/>
            </a:r>
            <a:br>
              <a:rPr lang="en-US"/>
            </a:br>
            <a:r>
              <a:rPr lang="en-US"/>
              <a:t>VITAMIN (lanjutan)</a:t>
            </a:r>
            <a:br>
              <a:rPr lang="en-US"/>
            </a:br>
            <a:endParaRPr lang="en-US"/>
          </a:p>
        </p:txBody>
      </p:sp>
      <p:sp>
        <p:nvSpPr>
          <p:cNvPr id="62467" name="Rectangle 3"/>
          <p:cNvSpPr>
            <a:spLocks noGrp="1" noChangeArrowheads="1"/>
          </p:cNvSpPr>
          <p:nvPr>
            <p:ph idx="1"/>
          </p:nvPr>
        </p:nvSpPr>
        <p:spPr/>
        <p:txBody>
          <a:bodyPr/>
          <a:lstStyle/>
          <a:p>
            <a:r>
              <a:rPr lang="en-US"/>
              <a:t>Asam Folat</a:t>
            </a:r>
          </a:p>
          <a:p>
            <a:r>
              <a:rPr lang="en-US"/>
              <a:t>Vitamin A</a:t>
            </a:r>
          </a:p>
          <a:p>
            <a:r>
              <a:rPr lang="en-US"/>
              <a:t>Vitamin B12</a:t>
            </a:r>
          </a:p>
          <a:p>
            <a:r>
              <a:rPr lang="en-US"/>
              <a:t>Vitamin B6</a:t>
            </a:r>
          </a:p>
          <a:p>
            <a:r>
              <a:rPr lang="en-US"/>
              <a:t>Vitamin C</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76600" y="1599916"/>
            <a:ext cx="38862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8236091"/>
      </p:ext>
    </p:extLst>
  </p:cSld>
  <p:clrMapOvr>
    <a:masterClrMapping/>
  </p:clrMapOvr>
  <p:transition spd="med">
    <p:wheel spokes="2"/>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d-ID" smtClean="0"/>
              <a:t>Asam Folat</a:t>
            </a:r>
            <a:endParaRPr lang="id-ID"/>
          </a:p>
        </p:txBody>
      </p:sp>
      <p:sp>
        <p:nvSpPr>
          <p:cNvPr id="4" name="Content Placeholder 3"/>
          <p:cNvSpPr>
            <a:spLocks noGrp="1"/>
          </p:cNvSpPr>
          <p:nvPr>
            <p:ph idx="1"/>
          </p:nvPr>
        </p:nvSpPr>
        <p:spPr>
          <a:xfrm>
            <a:off x="457200" y="1371601"/>
            <a:ext cx="8229600" cy="987425"/>
          </a:xfrm>
        </p:spPr>
        <p:txBody>
          <a:bodyPr>
            <a:normAutofit lnSpcReduction="10000"/>
          </a:bodyPr>
          <a:lstStyle/>
          <a:p>
            <a:r>
              <a:rPr lang="id-ID" smtClean="0"/>
              <a:t>Suatu Vitamin B yang dapat mencegah sampai 70% kejadian Defek Tabung Neural</a:t>
            </a:r>
            <a:endParaRPr lang="id-ID"/>
          </a:p>
        </p:txBody>
      </p:sp>
      <p:sp>
        <p:nvSpPr>
          <p:cNvPr id="2" name="Slide Number Placeholder 1"/>
          <p:cNvSpPr>
            <a:spLocks noGrp="1"/>
          </p:cNvSpPr>
          <p:nvPr>
            <p:ph type="sldNum" sz="quarter" idx="12"/>
          </p:nvPr>
        </p:nvSpPr>
        <p:spPr/>
        <p:txBody>
          <a:bodyPr/>
          <a:lstStyle/>
          <a:p>
            <a:fld id="{FB67C06C-F42A-4802-AA50-CF5FF56D1DCB}" type="slidenum">
              <a:rPr lang="en-US" smtClean="0">
                <a:solidFill>
                  <a:prstClr val="black">
                    <a:tint val="75000"/>
                  </a:prstClr>
                </a:solidFill>
              </a:rPr>
              <a:pPr/>
              <a:t>48</a:t>
            </a:fld>
            <a:endParaRPr lang="en-US">
              <a:solidFill>
                <a:prstClr val="black">
                  <a:tint val="75000"/>
                </a:prstClr>
              </a:solidFill>
            </a:endParaRPr>
          </a:p>
        </p:txBody>
      </p:sp>
      <p:sp>
        <p:nvSpPr>
          <p:cNvPr id="5" name="Rectangle 2051"/>
          <p:cNvSpPr txBox="1">
            <a:spLocks noChangeArrowheads="1"/>
          </p:cNvSpPr>
          <p:nvPr/>
        </p:nvSpPr>
        <p:spPr>
          <a:xfrm>
            <a:off x="4953000" y="2359026"/>
            <a:ext cx="4191000" cy="1524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smtClean="0"/>
              <a:t>Hati</a:t>
            </a:r>
          </a:p>
          <a:p>
            <a:pPr>
              <a:lnSpc>
                <a:spcPct val="90000"/>
              </a:lnSpc>
            </a:pPr>
            <a:r>
              <a:rPr lang="en-US" sz="2800" smtClean="0"/>
              <a:t>Kacang-kacangan</a:t>
            </a:r>
          </a:p>
          <a:p>
            <a:pPr>
              <a:lnSpc>
                <a:spcPct val="90000"/>
              </a:lnSpc>
            </a:pPr>
            <a:r>
              <a:rPr lang="en-US" sz="2800" smtClean="0"/>
              <a:t>Susu, keju</a:t>
            </a:r>
            <a:endParaRPr lang="en-US" sz="2800"/>
          </a:p>
        </p:txBody>
      </p:sp>
      <p:pic>
        <p:nvPicPr>
          <p:cNvPr id="6" name="Picture 2052" descr="Food pyramid FD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5721" y="2130425"/>
            <a:ext cx="4724400" cy="411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AutoShape 2054"/>
          <p:cNvSpPr>
            <a:spLocks/>
          </p:cNvSpPr>
          <p:nvPr/>
        </p:nvSpPr>
        <p:spPr bwMode="auto">
          <a:xfrm>
            <a:off x="4953000" y="2587626"/>
            <a:ext cx="76200" cy="1066800"/>
          </a:xfrm>
          <a:prstGeom prst="leftBracket">
            <a:avLst>
              <a:gd name="adj" fmla="val 116667"/>
            </a:avLst>
          </a:prstGeom>
          <a:noFill/>
          <a:ln w="38100">
            <a:solidFill>
              <a:srgbClr val="C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endParaRPr lang="id-ID" sz="1400"/>
          </a:p>
        </p:txBody>
      </p:sp>
      <p:sp>
        <p:nvSpPr>
          <p:cNvPr id="8" name="Line 2055"/>
          <p:cNvSpPr>
            <a:spLocks noChangeShapeType="1"/>
          </p:cNvSpPr>
          <p:nvPr/>
        </p:nvSpPr>
        <p:spPr bwMode="auto">
          <a:xfrm flipH="1">
            <a:off x="3505200" y="3121026"/>
            <a:ext cx="1447800" cy="457200"/>
          </a:xfrm>
          <a:prstGeom prst="line">
            <a:avLst/>
          </a:prstGeom>
          <a:noFill/>
          <a:ln w="38100">
            <a:solidFill>
              <a:srgbClr val="C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id-ID"/>
          </a:p>
        </p:txBody>
      </p:sp>
      <p:sp>
        <p:nvSpPr>
          <p:cNvPr id="9" name="AutoShape 2056"/>
          <p:cNvSpPr>
            <a:spLocks/>
          </p:cNvSpPr>
          <p:nvPr/>
        </p:nvSpPr>
        <p:spPr bwMode="auto">
          <a:xfrm>
            <a:off x="4953000" y="4111626"/>
            <a:ext cx="76200" cy="1524000"/>
          </a:xfrm>
          <a:prstGeom prst="leftBracket">
            <a:avLst>
              <a:gd name="adj" fmla="val 166667"/>
            </a:avLst>
          </a:prstGeom>
          <a:noFill/>
          <a:ln w="38100">
            <a:solidFill>
              <a:srgbClr val="C00000"/>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endParaRPr lang="id-ID" sz="1400"/>
          </a:p>
        </p:txBody>
      </p:sp>
      <p:sp>
        <p:nvSpPr>
          <p:cNvPr id="10" name="Line 2058"/>
          <p:cNvSpPr>
            <a:spLocks noChangeShapeType="1"/>
          </p:cNvSpPr>
          <p:nvPr/>
        </p:nvSpPr>
        <p:spPr bwMode="auto">
          <a:xfrm flipH="1">
            <a:off x="4191000" y="4568826"/>
            <a:ext cx="762000" cy="304800"/>
          </a:xfrm>
          <a:prstGeom prst="line">
            <a:avLst/>
          </a:prstGeom>
          <a:noFill/>
          <a:ln w="38100">
            <a:solidFill>
              <a:srgbClr val="C0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id-ID"/>
          </a:p>
        </p:txBody>
      </p:sp>
      <p:sp>
        <p:nvSpPr>
          <p:cNvPr id="11" name="Line 2061"/>
          <p:cNvSpPr>
            <a:spLocks noChangeShapeType="1"/>
          </p:cNvSpPr>
          <p:nvPr/>
        </p:nvSpPr>
        <p:spPr bwMode="auto">
          <a:xfrm flipH="1" flipV="1">
            <a:off x="2590800" y="5102226"/>
            <a:ext cx="2438400" cy="914400"/>
          </a:xfrm>
          <a:prstGeom prst="line">
            <a:avLst/>
          </a:prstGeom>
          <a:noFill/>
          <a:ln w="38100">
            <a:solidFill>
              <a:srgbClr val="FF0000"/>
            </a:solidFill>
            <a:round/>
            <a:headEnd type="none" w="sm" len="sm"/>
            <a:tailEnd type="triangle" w="sm" len="sm"/>
          </a:ln>
          <a:extLst>
            <a:ext uri="{909E8E84-426E-40DD-AFC4-6F175D3DCCD1}">
              <a14:hiddenFill xmlns:a14="http://schemas.microsoft.com/office/drawing/2010/main">
                <a:noFill/>
              </a14:hiddenFill>
            </a:ext>
          </a:extLst>
        </p:spPr>
        <p:txBody>
          <a:bodyPr wrap="none" anchor="ctr"/>
          <a:lstStyle/>
          <a:p>
            <a:endParaRPr lang="id-ID"/>
          </a:p>
        </p:txBody>
      </p:sp>
      <p:sp>
        <p:nvSpPr>
          <p:cNvPr id="12" name="Rectangle 2062"/>
          <p:cNvSpPr>
            <a:spLocks noChangeArrowheads="1"/>
          </p:cNvSpPr>
          <p:nvPr/>
        </p:nvSpPr>
        <p:spPr bwMode="auto">
          <a:xfrm>
            <a:off x="4953000" y="3959226"/>
            <a:ext cx="4191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57200" indent="-457200">
              <a:spcBef>
                <a:spcPct val="20000"/>
              </a:spcBef>
              <a:buClr>
                <a:schemeClr val="hlink"/>
              </a:buClr>
              <a:buSzPct val="75000"/>
              <a:buFont typeface="Arial" pitchFamily="34" charset="0"/>
              <a:buChar char="•"/>
            </a:pPr>
            <a:r>
              <a:rPr lang="en-US" sz="2800">
                <a:latin typeface="Trebuchet MS" pitchFamily="34" charset="0"/>
              </a:rPr>
              <a:t>Jus: jeruk, nenas, tomat</a:t>
            </a:r>
          </a:p>
          <a:p>
            <a:pPr marL="457200" indent="-457200">
              <a:spcBef>
                <a:spcPct val="20000"/>
              </a:spcBef>
              <a:buClr>
                <a:schemeClr val="hlink"/>
              </a:buClr>
              <a:buSzPct val="75000"/>
              <a:buFont typeface="Arial" pitchFamily="34" charset="0"/>
              <a:buChar char="•"/>
            </a:pPr>
            <a:r>
              <a:rPr lang="en-US" sz="2800">
                <a:latin typeface="Trebuchet MS" pitchFamily="34" charset="0"/>
              </a:rPr>
              <a:t>Buah-buahan:  jeruk, alpukat, melon</a:t>
            </a:r>
          </a:p>
        </p:txBody>
      </p:sp>
      <p:sp>
        <p:nvSpPr>
          <p:cNvPr id="13" name="Rectangle 2065"/>
          <p:cNvSpPr>
            <a:spLocks noChangeArrowheads="1"/>
          </p:cNvSpPr>
          <p:nvPr/>
        </p:nvSpPr>
        <p:spPr bwMode="auto">
          <a:xfrm>
            <a:off x="4953000" y="5788026"/>
            <a:ext cx="4191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57200" indent="-457200">
              <a:spcBef>
                <a:spcPct val="20000"/>
              </a:spcBef>
              <a:buClr>
                <a:schemeClr val="hlink"/>
              </a:buClr>
              <a:buSzPct val="75000"/>
              <a:buFont typeface="Arial" pitchFamily="34" charset="0"/>
              <a:buChar char="•"/>
            </a:pPr>
            <a:r>
              <a:rPr lang="en-US" sz="2800">
                <a:latin typeface="Trebuchet MS" pitchFamily="34" charset="0"/>
              </a:rPr>
              <a:t>Sayur-sayuran hijau</a:t>
            </a:r>
          </a:p>
        </p:txBody>
      </p:sp>
    </p:spTree>
    <p:extLst>
      <p:ext uri="{BB962C8B-B14F-4D97-AF65-F5344CB8AC3E}">
        <p14:creationId xmlns:p14="http://schemas.microsoft.com/office/powerpoint/2010/main" val="3294451052"/>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fill="hold" grpId="0"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 calcmode="lin" valueType="num">
                                      <p:cBhvr additive="base">
                                        <p:cTn id="17" dur="500" fill="hold"/>
                                        <p:tgtEl>
                                          <p:spTgt spid="5">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5">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2500"/>
                            </p:stCondLst>
                            <p:childTnLst>
                              <p:par>
                                <p:cTn id="20" presetID="2" presetClass="entr" presetSubtype="2" fill="hold" grpId="0" nodeType="after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 calcmode="lin" valueType="num">
                                      <p:cBhvr additive="base">
                                        <p:cTn id="22" dur="500" fill="hold"/>
                                        <p:tgtEl>
                                          <p:spTgt spid="5">
                                            <p:txEl>
                                              <p:pRg st="2" end="2"/>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par>
                          <p:cTn id="24" fill="hold">
                            <p:stCondLst>
                              <p:cond delay="3000"/>
                            </p:stCondLst>
                            <p:childTnLst>
                              <p:par>
                                <p:cTn id="25" presetID="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3500"/>
                            </p:stCondLst>
                            <p:childTnLst>
                              <p:par>
                                <p:cTn id="30" presetID="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 calcmode="lin" valueType="num">
                                      <p:cBhvr additive="base">
                                        <p:cTn id="37"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 presetClass="entr" presetSubtype="2" fill="hold" grpId="0" nodeType="afterEffect">
                                  <p:stCondLst>
                                    <p:cond delay="0"/>
                                  </p:stCondLst>
                                  <p:childTnLst>
                                    <p:set>
                                      <p:cBhvr>
                                        <p:cTn id="41" dur="1" fill="hold">
                                          <p:stCondLst>
                                            <p:cond delay="0"/>
                                          </p:stCondLst>
                                        </p:cTn>
                                        <p:tgtEl>
                                          <p:spTgt spid="12">
                                            <p:txEl>
                                              <p:pRg st="1" end="1"/>
                                            </p:txEl>
                                          </p:spTgt>
                                        </p:tgtEl>
                                        <p:attrNameLst>
                                          <p:attrName>style.visibility</p:attrName>
                                        </p:attrNameLst>
                                      </p:cBhvr>
                                      <p:to>
                                        <p:strVal val="visible"/>
                                      </p:to>
                                    </p:set>
                                    <p:anim calcmode="lin" valueType="num">
                                      <p:cBhvr additive="base">
                                        <p:cTn id="42" dur="500" fill="hold"/>
                                        <p:tgtEl>
                                          <p:spTgt spid="12">
                                            <p:txEl>
                                              <p:pRg st="1" end="1"/>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12">
                                            <p:txEl>
                                              <p:pRg st="1" end="1"/>
                                            </p:txEl>
                                          </p:spTgt>
                                        </p:tgtEl>
                                        <p:attrNameLst>
                                          <p:attrName>ppt_y</p:attrName>
                                        </p:attrNameLst>
                                      </p:cBhvr>
                                      <p:tavLst>
                                        <p:tav tm="0">
                                          <p:val>
                                            <p:strVal val="#ppt_y"/>
                                          </p:val>
                                        </p:tav>
                                        <p:tav tm="100000">
                                          <p:val>
                                            <p:strVal val="#ppt_y"/>
                                          </p:val>
                                        </p:tav>
                                      </p:tavLst>
                                    </p:anim>
                                  </p:childTnLst>
                                </p:cTn>
                              </p:par>
                            </p:childTnLst>
                          </p:cTn>
                        </p:par>
                        <p:par>
                          <p:cTn id="44" fill="hold">
                            <p:stCondLst>
                              <p:cond delay="5000"/>
                            </p:stCondLst>
                            <p:childTnLst>
                              <p:par>
                                <p:cTn id="45" presetID="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0-#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2" presetClass="entr" presetSubtype="8"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0-#ppt_w/2"/>
                                          </p:val>
                                        </p:tav>
                                        <p:tav tm="100000">
                                          <p:val>
                                            <p:strVal val="#ppt_x"/>
                                          </p:val>
                                        </p:tav>
                                      </p:tavLst>
                                    </p:anim>
                                    <p:anim calcmode="lin" valueType="num">
                                      <p:cBhvr additive="base">
                                        <p:cTn id="53" dur="500" fill="hold"/>
                                        <p:tgtEl>
                                          <p:spTgt spid="10"/>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2" presetClass="entr" presetSubtype="2" fill="hold" grpId="0" nodeType="afterEffect">
                                  <p:stCondLst>
                                    <p:cond delay="0"/>
                                  </p:stCondLst>
                                  <p:childTnLst>
                                    <p:set>
                                      <p:cBhvr>
                                        <p:cTn id="56" dur="1" fill="hold">
                                          <p:stCondLst>
                                            <p:cond delay="0"/>
                                          </p:stCondLst>
                                        </p:cTn>
                                        <p:tgtEl>
                                          <p:spTgt spid="13">
                                            <p:txEl>
                                              <p:pRg st="0" end="0"/>
                                            </p:txEl>
                                          </p:spTgt>
                                        </p:tgtEl>
                                        <p:attrNameLst>
                                          <p:attrName>style.visibility</p:attrName>
                                        </p:attrNameLst>
                                      </p:cBhvr>
                                      <p:to>
                                        <p:strVal val="visible"/>
                                      </p:to>
                                    </p:set>
                                    <p:anim calcmode="lin" valueType="num">
                                      <p:cBhvr additive="base">
                                        <p:cTn id="57"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59" fill="hold">
                            <p:stCondLst>
                              <p:cond delay="6500"/>
                            </p:stCondLst>
                            <p:childTnLst>
                              <p:par>
                                <p:cTn id="60" presetID="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0-#ppt_w/2"/>
                                          </p:val>
                                        </p:tav>
                                        <p:tav tm="100000">
                                          <p:val>
                                            <p:strVal val="#ppt_x"/>
                                          </p:val>
                                        </p:tav>
                                      </p:tavLst>
                                    </p:anim>
                                    <p:anim calcmode="lin" valueType="num">
                                      <p:cBhvr additive="base">
                                        <p:cTn id="6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advAuto="0"/>
      <p:bldP spid="7" grpId="0" animBg="1"/>
      <p:bldP spid="8" grpId="0" animBg="1"/>
      <p:bldP spid="9" grpId="0" animBg="1"/>
      <p:bldP spid="10" grpId="0" animBg="1"/>
      <p:bldP spid="11" grpId="0" animBg="1"/>
      <p:bldP spid="12" grpId="0" build="p" autoUpdateAnimBg="0" advAuto="0"/>
      <p:bldP spid="13" grpId="0" build="p" autoUpdateAnimBg="0"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d-ID" smtClean="0"/>
              <a:t>Asam Folat</a:t>
            </a:r>
            <a:endParaRPr lang="id-ID"/>
          </a:p>
        </p:txBody>
      </p:sp>
      <p:sp>
        <p:nvSpPr>
          <p:cNvPr id="4" name="Content Placeholder 3"/>
          <p:cNvSpPr>
            <a:spLocks noGrp="1"/>
          </p:cNvSpPr>
          <p:nvPr>
            <p:ph idx="1"/>
          </p:nvPr>
        </p:nvSpPr>
        <p:spPr/>
        <p:txBody>
          <a:bodyPr>
            <a:normAutofit lnSpcReduction="10000"/>
          </a:bodyPr>
          <a:lstStyle/>
          <a:p>
            <a:pPr marL="533400" indent="-533400">
              <a:lnSpc>
                <a:spcPct val="90000"/>
              </a:lnSpc>
              <a:buFontTx/>
              <a:buAutoNum type="arabicPeriod"/>
            </a:pPr>
            <a:r>
              <a:rPr lang="en-US" sz="2800" smtClean="0"/>
              <a:t>Asam folat prekonsepsi mencegah NTD atau kekambuhan NTD</a:t>
            </a:r>
          </a:p>
          <a:p>
            <a:pPr marL="533400" indent="-533400">
              <a:lnSpc>
                <a:spcPct val="90000"/>
              </a:lnSpc>
              <a:buFontTx/>
              <a:buAutoNum type="arabicPeriod"/>
            </a:pPr>
            <a:r>
              <a:rPr lang="en-US" sz="2800" smtClean="0"/>
              <a:t>Defisiensi dalam kehamilan : BBLR dan prematuritas</a:t>
            </a:r>
          </a:p>
          <a:p>
            <a:pPr marL="533400" indent="-533400">
              <a:lnSpc>
                <a:spcPct val="90000"/>
              </a:lnSpc>
              <a:buFontTx/>
              <a:buAutoNum type="arabicPeriod"/>
            </a:pPr>
            <a:r>
              <a:rPr lang="en-US" sz="2800" smtClean="0"/>
              <a:t>Anjuran pemakaian</a:t>
            </a:r>
          </a:p>
          <a:p>
            <a:pPr marL="914400" lvl="1" indent="-457200">
              <a:lnSpc>
                <a:spcPct val="90000"/>
              </a:lnSpc>
              <a:buClr>
                <a:schemeClr val="tx1"/>
              </a:buClr>
              <a:buFontTx/>
              <a:buAutoNum type="alphaLcPeriod"/>
            </a:pPr>
            <a:r>
              <a:rPr lang="en-US" sz="2600" smtClean="0"/>
              <a:t>400 </a:t>
            </a:r>
            <a:r>
              <a:rPr lang="en-US" sz="2600" smtClean="0">
                <a:sym typeface="Symbol" pitchFamily="18" charset="2"/>
              </a:rPr>
              <a:t></a:t>
            </a:r>
            <a:r>
              <a:rPr lang="en-US" sz="2600" smtClean="0"/>
              <a:t>g/hari: Semua wanita usia subur </a:t>
            </a:r>
          </a:p>
          <a:p>
            <a:pPr marL="914400" lvl="1" indent="-457200">
              <a:lnSpc>
                <a:spcPct val="90000"/>
              </a:lnSpc>
              <a:buClr>
                <a:schemeClr val="tx1"/>
              </a:buClr>
              <a:buFontTx/>
              <a:buAutoNum type="alphaLcPeriod"/>
            </a:pPr>
            <a:r>
              <a:rPr lang="en-US" sz="2600" smtClean="0"/>
              <a:t>1 mg/hari: Wanita hamil</a:t>
            </a:r>
          </a:p>
          <a:p>
            <a:pPr marL="914400" lvl="1" indent="-457200">
              <a:lnSpc>
                <a:spcPct val="90000"/>
              </a:lnSpc>
              <a:buClr>
                <a:schemeClr val="tx1"/>
              </a:buClr>
              <a:buFontTx/>
              <a:buAutoNum type="alphaLcPeriod"/>
            </a:pPr>
            <a:r>
              <a:rPr lang="en-US" sz="2600" smtClean="0"/>
              <a:t>4 mg/hari: Wanita pernah melahirkan NTD, diminum 1 bulan sebelum konsepsi dan selama trimester pertama</a:t>
            </a:r>
            <a:r>
              <a:rPr lang="en-US" sz="2400" smtClean="0"/>
              <a:t>.</a:t>
            </a:r>
          </a:p>
          <a:p>
            <a:pPr marL="914400" lvl="1" indent="-457200">
              <a:lnSpc>
                <a:spcPct val="90000"/>
              </a:lnSpc>
              <a:buClr>
                <a:schemeClr val="tx1"/>
              </a:buClr>
              <a:buFontTx/>
              <a:buNone/>
            </a:pPr>
            <a:endParaRPr lang="en-US" sz="2400" smtClean="0"/>
          </a:p>
          <a:p>
            <a:pPr marL="533400" indent="-533400" algn="r">
              <a:lnSpc>
                <a:spcPct val="90000"/>
              </a:lnSpc>
              <a:buFont typeface="Wingdings" pitchFamily="2" charset="2"/>
              <a:buNone/>
            </a:pPr>
            <a:r>
              <a:rPr lang="en-US" sz="2000" i="1" smtClean="0"/>
              <a:t>Creasy and Resnik 1999, Creizel 1993, Creizel and Dudas. 1992., Mahomed et al. 1998., MRC Vitamin Study Research Group 1991</a:t>
            </a:r>
            <a:endParaRPr lang="id-ID" sz="2000" i="1"/>
          </a:p>
        </p:txBody>
      </p:sp>
      <p:sp>
        <p:nvSpPr>
          <p:cNvPr id="2" name="Slide Number Placeholder 1"/>
          <p:cNvSpPr>
            <a:spLocks noGrp="1"/>
          </p:cNvSpPr>
          <p:nvPr>
            <p:ph type="sldNum" sz="quarter" idx="12"/>
          </p:nvPr>
        </p:nvSpPr>
        <p:spPr/>
        <p:txBody>
          <a:bodyPr/>
          <a:lstStyle/>
          <a:p>
            <a:fld id="{FB67C06C-F42A-4802-AA50-CF5FF56D1DCB}" type="slidenum">
              <a:rPr lang="en-US" smtClean="0">
                <a:solidFill>
                  <a:prstClr val="black">
                    <a:tint val="75000"/>
                  </a:prstClr>
                </a:solidFill>
              </a:rPr>
              <a:pPr/>
              <a:t>49</a:t>
            </a:fld>
            <a:endParaRPr lang="en-US">
              <a:solidFill>
                <a:prstClr val="black">
                  <a:tint val="75000"/>
                </a:prstClr>
              </a:solidFill>
            </a:endParaRPr>
          </a:p>
        </p:txBody>
      </p:sp>
    </p:spTree>
    <p:extLst>
      <p:ext uri="{BB962C8B-B14F-4D97-AF65-F5344CB8AC3E}">
        <p14:creationId xmlns:p14="http://schemas.microsoft.com/office/powerpoint/2010/main" val="1155151822"/>
      </p:ext>
    </p:extLst>
  </p:cSld>
  <p:clrMapOvr>
    <a:masterClrMapping/>
  </p:clrMapOvr>
  <p:transition spd="med">
    <p:wheel spokes="2"/>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b="1" smtClean="0"/>
              <a:t>Outcome vs BMI</a:t>
            </a:r>
            <a:endParaRPr lang="id-ID"/>
          </a:p>
        </p:txBody>
      </p:sp>
      <p:sp>
        <p:nvSpPr>
          <p:cNvPr id="3" name="Content Placeholder 2"/>
          <p:cNvSpPr>
            <a:spLocks noGrp="1"/>
          </p:cNvSpPr>
          <p:nvPr>
            <p:ph idx="1"/>
          </p:nvPr>
        </p:nvSpPr>
        <p:spPr>
          <a:xfrm>
            <a:off x="457200" y="1676401"/>
            <a:ext cx="8229600" cy="3962400"/>
          </a:xfrm>
        </p:spPr>
        <p:txBody>
          <a:bodyPr>
            <a:normAutofit/>
          </a:bodyPr>
          <a:lstStyle/>
          <a:p>
            <a:pPr>
              <a:lnSpc>
                <a:spcPct val="90000"/>
              </a:lnSpc>
            </a:pPr>
            <a:r>
              <a:rPr lang="id-ID" smtClean="0"/>
              <a:t>BBLR berhubungan dengan : </a:t>
            </a:r>
            <a:endParaRPr lang="en-US" baseline="30000" smtClean="0"/>
          </a:p>
          <a:p>
            <a:pPr lvl="1">
              <a:lnSpc>
                <a:spcPct val="90000"/>
              </a:lnSpc>
            </a:pPr>
            <a:r>
              <a:rPr lang="en-US" smtClean="0"/>
              <a:t>BMI </a:t>
            </a:r>
            <a:r>
              <a:rPr lang="id-ID" smtClean="0"/>
              <a:t>sebelum hamil yang rendah </a:t>
            </a:r>
          </a:p>
          <a:p>
            <a:pPr lvl="1">
              <a:lnSpc>
                <a:spcPct val="90000"/>
              </a:lnSpc>
            </a:pPr>
            <a:r>
              <a:rPr lang="id-ID" smtClean="0"/>
              <a:t>Kenaikan BB masa hamil yang rendah</a:t>
            </a:r>
            <a:endParaRPr lang="en-US" smtClean="0"/>
          </a:p>
          <a:p>
            <a:pPr>
              <a:lnSpc>
                <a:spcPct val="90000"/>
              </a:lnSpc>
            </a:pPr>
            <a:r>
              <a:rPr lang="id-ID" smtClean="0"/>
              <a:t>Kurangnya asupan terutama dikarenakan</a:t>
            </a:r>
            <a:r>
              <a:rPr lang="en-US" smtClean="0"/>
              <a:t>:</a:t>
            </a:r>
            <a:endParaRPr lang="en-US" baseline="30000" smtClean="0"/>
          </a:p>
          <a:p>
            <a:pPr lvl="1">
              <a:lnSpc>
                <a:spcPct val="90000"/>
              </a:lnSpc>
            </a:pPr>
            <a:r>
              <a:rPr lang="id-ID" smtClean="0"/>
              <a:t>Kemiskinan</a:t>
            </a:r>
            <a:endParaRPr lang="en-US" smtClean="0"/>
          </a:p>
          <a:p>
            <a:pPr lvl="1">
              <a:lnSpc>
                <a:spcPct val="90000"/>
              </a:lnSpc>
            </a:pPr>
            <a:r>
              <a:rPr lang="id-ID" smtClean="0"/>
              <a:t>Sosiokultural</a:t>
            </a:r>
          </a:p>
          <a:p>
            <a:pPr>
              <a:lnSpc>
                <a:spcPct val="90000"/>
              </a:lnSpc>
            </a:pPr>
            <a:r>
              <a:rPr lang="en-US" smtClean="0">
                <a:sym typeface="Wingdings" pitchFamily="2" charset="2"/>
              </a:rPr>
              <a:t>Pertambahan berat ibu hamil </a:t>
            </a:r>
            <a:r>
              <a:rPr lang="id-ID" smtClean="0">
                <a:sym typeface="Wingdings" pitchFamily="2" charset="2"/>
              </a:rPr>
              <a:t>  </a:t>
            </a:r>
            <a:r>
              <a:rPr lang="en-US" smtClean="0">
                <a:sym typeface="Wingdings" pitchFamily="2" charset="2"/>
              </a:rPr>
              <a:t>mempunyai korelasi yang positif dengan berat lahir</a:t>
            </a:r>
            <a:r>
              <a:rPr lang="id-ID" smtClean="0">
                <a:sym typeface="Wingdings" pitchFamily="2" charset="2"/>
              </a:rPr>
              <a:t> </a:t>
            </a:r>
            <a:r>
              <a:rPr lang="en-US" smtClean="0">
                <a:sym typeface="Wingdings" pitchFamily="2" charset="2"/>
              </a:rPr>
              <a:t>bayi</a:t>
            </a:r>
            <a:r>
              <a:rPr lang="id-ID" smtClean="0">
                <a:sym typeface="Wingdings" pitchFamily="2" charset="2"/>
              </a:rPr>
              <a:t>.</a:t>
            </a:r>
          </a:p>
          <a:p>
            <a:pPr lvl="1">
              <a:lnSpc>
                <a:spcPct val="90000"/>
              </a:lnSpc>
            </a:pPr>
            <a:endParaRPr lang="en-US" smtClean="0"/>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5</a:t>
            </a:fld>
            <a:endParaRPr lang="en-US">
              <a:solidFill>
                <a:prstClr val="black">
                  <a:tint val="75000"/>
                </a:prstClr>
              </a:solidFill>
            </a:endParaRPr>
          </a:p>
        </p:txBody>
      </p:sp>
      <p:sp>
        <p:nvSpPr>
          <p:cNvPr id="5" name="Text Box 5"/>
          <p:cNvSpPr txBox="1">
            <a:spLocks noChangeArrowheads="1"/>
          </p:cNvSpPr>
          <p:nvPr/>
        </p:nvSpPr>
        <p:spPr bwMode="auto">
          <a:xfrm>
            <a:off x="1981200" y="5903893"/>
            <a:ext cx="6934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fontAlgn="base">
              <a:spcBef>
                <a:spcPct val="0"/>
              </a:spcBef>
              <a:spcAft>
                <a:spcPct val="0"/>
              </a:spcAft>
              <a:defRPr sz="2400">
                <a:solidFill>
                  <a:schemeClr val="tx1"/>
                </a:solidFill>
                <a:latin typeface="Times New Roman" pitchFamily="18" charset="0"/>
              </a:defRPr>
            </a:lvl6pPr>
            <a:lvl7pPr marL="3200400" indent="-457200" fontAlgn="base">
              <a:spcBef>
                <a:spcPct val="0"/>
              </a:spcBef>
              <a:spcAft>
                <a:spcPct val="0"/>
              </a:spcAft>
              <a:defRPr sz="2400">
                <a:solidFill>
                  <a:schemeClr val="tx1"/>
                </a:solidFill>
                <a:latin typeface="Times New Roman" pitchFamily="18" charset="0"/>
              </a:defRPr>
            </a:lvl7pPr>
            <a:lvl8pPr marL="3657600" indent="-457200" fontAlgn="base">
              <a:spcBef>
                <a:spcPct val="0"/>
              </a:spcBef>
              <a:spcAft>
                <a:spcPct val="0"/>
              </a:spcAft>
              <a:defRPr sz="2400">
                <a:solidFill>
                  <a:schemeClr val="tx1"/>
                </a:solidFill>
                <a:latin typeface="Times New Roman" pitchFamily="18" charset="0"/>
              </a:defRPr>
            </a:lvl8pPr>
            <a:lvl9pPr marL="4114800" indent="-457200" fontAlgn="base">
              <a:spcBef>
                <a:spcPct val="0"/>
              </a:spcBef>
              <a:spcAft>
                <a:spcPct val="0"/>
              </a:spcAft>
              <a:defRPr sz="2400">
                <a:solidFill>
                  <a:schemeClr val="tx1"/>
                </a:solidFill>
                <a:latin typeface="Times New Roman" pitchFamily="18" charset="0"/>
              </a:defRPr>
            </a:lvl9pPr>
          </a:lstStyle>
          <a:p>
            <a:pPr algn="r"/>
            <a:r>
              <a:rPr lang="en-US" sz="1800" i="1" smtClean="0">
                <a:sym typeface="Wingdings" pitchFamily="2" charset="2"/>
              </a:rPr>
              <a:t>MARTIN</a:t>
            </a:r>
            <a:r>
              <a:rPr lang="id-ID" sz="1800" i="1" smtClean="0">
                <a:sym typeface="Wingdings" pitchFamily="2" charset="2"/>
              </a:rPr>
              <a:t>, </a:t>
            </a:r>
            <a:r>
              <a:rPr lang="en-US" sz="1800" i="1" smtClean="0">
                <a:sym typeface="Wingdings" pitchFamily="2" charset="2"/>
              </a:rPr>
              <a:t>2002</a:t>
            </a:r>
            <a:r>
              <a:rPr lang="id-ID" sz="1800" i="1" smtClean="0">
                <a:sym typeface="Wingdings" pitchFamily="2" charset="2"/>
              </a:rPr>
              <a:t>; </a:t>
            </a:r>
            <a:r>
              <a:rPr lang="en-US" sz="1800" i="1" smtClean="0"/>
              <a:t>EHRENBERG</a:t>
            </a:r>
            <a:r>
              <a:rPr lang="id-ID" sz="1800" i="1" smtClean="0"/>
              <a:t>, </a:t>
            </a:r>
            <a:r>
              <a:rPr lang="en-US" sz="1800" i="1" smtClean="0"/>
              <a:t>2003; MOORE</a:t>
            </a:r>
            <a:r>
              <a:rPr lang="id-ID" sz="1800" i="1" smtClean="0"/>
              <a:t>,</a:t>
            </a:r>
            <a:r>
              <a:rPr lang="en-US" sz="1800" i="1" smtClean="0"/>
              <a:t> 2004</a:t>
            </a:r>
            <a:endParaRPr lang="en-US" sz="1800" i="1"/>
          </a:p>
        </p:txBody>
      </p:sp>
    </p:spTree>
    <p:extLst>
      <p:ext uri="{BB962C8B-B14F-4D97-AF65-F5344CB8AC3E}">
        <p14:creationId xmlns:p14="http://schemas.microsoft.com/office/powerpoint/2010/main" val="1613386365"/>
      </p:ext>
    </p:extLst>
  </p:cSld>
  <p:clrMapOvr>
    <a:masterClrMapping/>
  </p:clrMapOvr>
  <p:transition spd="med">
    <p:wheel spokes="2"/>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d-ID" smtClean="0"/>
              <a:t>Asam Folat</a:t>
            </a:r>
            <a:endParaRPr lang="id-ID"/>
          </a:p>
        </p:txBody>
      </p:sp>
      <p:sp>
        <p:nvSpPr>
          <p:cNvPr id="2" name="Slide Number Placeholder 1"/>
          <p:cNvSpPr>
            <a:spLocks noGrp="1"/>
          </p:cNvSpPr>
          <p:nvPr>
            <p:ph type="sldNum" sz="quarter" idx="12"/>
          </p:nvPr>
        </p:nvSpPr>
        <p:spPr/>
        <p:txBody>
          <a:bodyPr/>
          <a:lstStyle/>
          <a:p>
            <a:fld id="{FB67C06C-F42A-4802-AA50-CF5FF56D1DCB}" type="slidenum">
              <a:rPr lang="en-US" smtClean="0">
                <a:solidFill>
                  <a:prstClr val="black">
                    <a:tint val="75000"/>
                  </a:prstClr>
                </a:solidFill>
              </a:rPr>
              <a:pPr/>
              <a:t>50</a:t>
            </a:fld>
            <a:endParaRPr lang="en-US">
              <a:solidFill>
                <a:prstClr val="black">
                  <a:tint val="75000"/>
                </a:prstClr>
              </a:solidFill>
            </a:endParaRPr>
          </a:p>
        </p:txBody>
      </p:sp>
      <p:sp>
        <p:nvSpPr>
          <p:cNvPr id="5" name="Content Placeholder 4"/>
          <p:cNvSpPr>
            <a:spLocks noGrp="1"/>
          </p:cNvSpPr>
          <p:nvPr>
            <p:ph idx="1"/>
          </p:nvPr>
        </p:nvSpPr>
        <p:spPr/>
        <p:txBody>
          <a:bodyPr/>
          <a:lstStyle/>
          <a:p>
            <a:r>
              <a:rPr lang="id-ID" b="1" smtClean="0"/>
              <a:t>DEFEK TABUNG NEURAL</a:t>
            </a:r>
          </a:p>
          <a:p>
            <a:pPr lvl="1"/>
            <a:r>
              <a:rPr lang="sv-SE" smtClean="0"/>
              <a:t>Spina Bifida - 60%</a:t>
            </a:r>
          </a:p>
          <a:p>
            <a:pPr lvl="1"/>
            <a:r>
              <a:rPr lang="sv-SE" smtClean="0"/>
              <a:t>Anensefali - 30%</a:t>
            </a:r>
          </a:p>
          <a:p>
            <a:pPr lvl="1"/>
            <a:r>
              <a:rPr lang="sv-SE" smtClean="0"/>
              <a:t>Ensefalokel - 10%</a:t>
            </a:r>
          </a:p>
          <a:p>
            <a:pPr lvl="1"/>
            <a:endParaRPr lang="id-ID" b="1" smtClean="0"/>
          </a:p>
          <a:p>
            <a:endParaRPr lang="id-ID" b="1"/>
          </a:p>
        </p:txBody>
      </p:sp>
      <p:pic>
        <p:nvPicPr>
          <p:cNvPr id="7" name="Picture 5" descr="Spina bifida 1 human"/>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5242"/>
          <a:stretch/>
        </p:blipFill>
        <p:spPr bwMode="auto">
          <a:xfrm>
            <a:off x="631064" y="3829855"/>
            <a:ext cx="1765443" cy="297180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2757" t="7649" b="11986"/>
          <a:stretch/>
        </p:blipFill>
        <p:spPr bwMode="auto">
          <a:xfrm>
            <a:off x="2416899" y="3820196"/>
            <a:ext cx="4114800" cy="2915946"/>
          </a:xfrm>
          <a:prstGeom prst="rect">
            <a:avLst/>
          </a:prstGeom>
          <a:noFill/>
          <a:ln w="9525">
            <a:noFill/>
            <a:miter lim="800000"/>
            <a:headEnd/>
            <a:tailEnd/>
          </a:ln>
          <a:effectLst/>
        </p:spPr>
      </p:pic>
      <p:pic>
        <p:nvPicPr>
          <p:cNvPr id="9" name="Picture 2" descr="C:\Users\Moesa\Downloads\jpg_0_10298_caudal_dysplasia_spina_a.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54624" y="1828800"/>
            <a:ext cx="2832176" cy="1827095"/>
          </a:xfrm>
          <a:prstGeom prst="rect">
            <a:avLst/>
          </a:prstGeom>
          <a:noFill/>
        </p:spPr>
      </p:pic>
    </p:spTree>
    <p:extLst>
      <p:ext uri="{BB962C8B-B14F-4D97-AF65-F5344CB8AC3E}">
        <p14:creationId xmlns:p14="http://schemas.microsoft.com/office/powerpoint/2010/main" val="2800936886"/>
      </p:ext>
    </p:extLst>
  </p:cSld>
  <p:clrMapOvr>
    <a:masterClrMapping/>
  </p:clrMapOvr>
  <p:transition spd="med">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normAutofit/>
          </a:bodyPr>
          <a:lstStyle/>
          <a:p>
            <a:r>
              <a:rPr lang="en-US"/>
              <a:t>Penyebab kekurangan asam folat</a:t>
            </a:r>
          </a:p>
        </p:txBody>
      </p:sp>
      <p:sp>
        <p:nvSpPr>
          <p:cNvPr id="118787" name="Rectangle 3"/>
          <p:cNvSpPr>
            <a:spLocks noGrp="1" noChangeArrowheads="1"/>
          </p:cNvSpPr>
          <p:nvPr>
            <p:ph idx="1"/>
          </p:nvPr>
        </p:nvSpPr>
        <p:spPr/>
        <p:txBody>
          <a:bodyPr/>
          <a:lstStyle/>
          <a:p>
            <a:r>
              <a:rPr lang="en-US"/>
              <a:t>Diet rendah folat</a:t>
            </a:r>
          </a:p>
          <a:p>
            <a:r>
              <a:rPr lang="en-US"/>
              <a:t>Sakit berat gangguan pencernaan</a:t>
            </a:r>
          </a:p>
          <a:p>
            <a:r>
              <a:rPr lang="en-US"/>
              <a:t>Kekurangan vit C</a:t>
            </a:r>
          </a:p>
          <a:p>
            <a:r>
              <a:rPr lang="en-US"/>
              <a:t>Muntah ibu hamil</a:t>
            </a:r>
          </a:p>
          <a:p>
            <a:r>
              <a:rPr lang="en-US"/>
              <a:t>Anemia hemolitik pd malaria </a:t>
            </a:r>
          </a:p>
          <a:p>
            <a:r>
              <a:rPr lang="en-US"/>
              <a:t>Pemakaian obat obatan anti-kejang, alkohol dan pada PE dan E.</a:t>
            </a:r>
          </a:p>
        </p:txBody>
      </p:sp>
    </p:spTree>
    <p:extLst>
      <p:ext uri="{BB962C8B-B14F-4D97-AF65-F5344CB8AC3E}">
        <p14:creationId xmlns:p14="http://schemas.microsoft.com/office/powerpoint/2010/main" val="1076671"/>
      </p:ext>
    </p:extLst>
  </p:cSld>
  <p:clrMapOvr>
    <a:masterClrMapping/>
  </p:clrMapOvr>
  <p:transition spd="med">
    <p:wheel spokes="2"/>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Rekomendasi Asam Folat</a:t>
            </a:r>
            <a:endParaRPr lang="id-ID"/>
          </a:p>
        </p:txBody>
      </p:sp>
      <p:sp>
        <p:nvSpPr>
          <p:cNvPr id="3" name="Content Placeholder 2"/>
          <p:cNvSpPr>
            <a:spLocks noGrp="1"/>
          </p:cNvSpPr>
          <p:nvPr>
            <p:ph idx="1"/>
          </p:nvPr>
        </p:nvSpPr>
        <p:spPr/>
        <p:txBody>
          <a:bodyPr>
            <a:noAutofit/>
          </a:bodyPr>
          <a:lstStyle/>
          <a:p>
            <a:r>
              <a:rPr lang="en-US" sz="2400" smtClean="0"/>
              <a:t>Folic acid supplements reduce the risk to the fetus of NTDs such as anencephaly and spina bifida.</a:t>
            </a:r>
          </a:p>
          <a:p>
            <a:r>
              <a:rPr lang="en-US" sz="2400" smtClean="0"/>
              <a:t>Women who could become pregnant or who are already pregnant take them daily (400 micrograms [μg]) before conception and throughout the first 12 weeks of pregnancy. </a:t>
            </a:r>
          </a:p>
          <a:p>
            <a:r>
              <a:rPr lang="en-US" sz="2400" smtClean="0"/>
              <a:t>Higher doses (5 mg daily) are recommended for those who have had a previous NTD pregnancy or who have a family history of NTD. Higher doses are also recommended for women who have (or whose partner may have) an NTD and those who have diabetes </a:t>
            </a:r>
          </a:p>
          <a:p>
            <a:endParaRPr lang="en-US" sz="2400" smtClean="0"/>
          </a:p>
          <a:p>
            <a:pPr marL="0" indent="0" algn="r">
              <a:buNone/>
            </a:pPr>
            <a:r>
              <a:rPr lang="en-US" sz="2400" i="1" smtClean="0"/>
              <a:t>(NICE, 2008)</a:t>
            </a:r>
          </a:p>
          <a:p>
            <a:endParaRPr lang="id-ID" sz="2400"/>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52</a:t>
            </a:fld>
            <a:endParaRPr lang="en-US">
              <a:solidFill>
                <a:prstClr val="black">
                  <a:tint val="75000"/>
                </a:prstClr>
              </a:solidFill>
            </a:endParaRPr>
          </a:p>
        </p:txBody>
      </p:sp>
    </p:spTree>
    <p:extLst>
      <p:ext uri="{BB962C8B-B14F-4D97-AF65-F5344CB8AC3E}">
        <p14:creationId xmlns:p14="http://schemas.microsoft.com/office/powerpoint/2010/main" val="857218226"/>
      </p:ext>
    </p:extLst>
  </p:cSld>
  <p:clrMapOvr>
    <a:masterClrMapping/>
  </p:clrMapOvr>
  <p:transition spd="med">
    <p:wheel spokes="2"/>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3" name="Rectangle 3"/>
          <p:cNvSpPr>
            <a:spLocks noGrp="1" noChangeArrowheads="1"/>
          </p:cNvSpPr>
          <p:nvPr>
            <p:ph idx="4294967295"/>
          </p:nvPr>
        </p:nvSpPr>
        <p:spPr>
          <a:xfrm>
            <a:off x="0" y="1981200"/>
            <a:ext cx="9144000" cy="4343400"/>
          </a:xfrm>
        </p:spPr>
        <p:txBody>
          <a:bodyPr lIns="91440" tIns="45720" rIns="91440" bIns="45720"/>
          <a:lstStyle/>
          <a:p>
            <a:pPr algn="ctr">
              <a:buFont typeface="Monotype Sorts" pitchFamily="2" charset="2"/>
              <a:buNone/>
            </a:pPr>
            <a:r>
              <a:rPr lang="en-US" sz="2800"/>
              <a:t>“Semua wanita usia reproduktif yang memiliki kemungkinan hamil sebaiknya mengkonsumsi 400 mcg asam folat perhari untuk mengurangi risiko kehamilan dengan</a:t>
            </a:r>
          </a:p>
          <a:p>
            <a:pPr algn="ctr">
              <a:buFont typeface="Monotype Sorts" pitchFamily="2" charset="2"/>
              <a:buNone/>
            </a:pPr>
            <a:r>
              <a:rPr lang="en-US" sz="2800"/>
              <a:t>Defek Tabung Neural. </a:t>
            </a:r>
          </a:p>
        </p:txBody>
      </p:sp>
      <p:sp>
        <p:nvSpPr>
          <p:cNvPr id="4" name="Slide Number Placeholder 5"/>
          <p:cNvSpPr txBox="1">
            <a:spLocks noGrp="1"/>
          </p:cNvSpPr>
          <p:nvPr/>
        </p:nvSpPr>
        <p:spPr>
          <a:xfrm>
            <a:off x="8229600" y="6473825"/>
            <a:ext cx="758825" cy="247650"/>
          </a:xfrm>
          <a:prstGeom prst="rect">
            <a:avLst/>
          </a:prstGeom>
          <a:noFill/>
        </p:spPr>
        <p:txBody>
          <a:bodyPr>
            <a:normAutofit fontScale="92500" lnSpcReduction="10000"/>
          </a:bodyPr>
          <a:lstStyle/>
          <a:p>
            <a:pPr algn="r" eaLnBrk="1" hangingPunct="1">
              <a:defRPr/>
            </a:pPr>
            <a:fld id="{40CE37E3-1987-4700-A81C-D5B5F9DE6F1F}" type="slidenum">
              <a:rPr lang="en-US" sz="1200">
                <a:solidFill>
                  <a:schemeClr val="accent1">
                    <a:shade val="75000"/>
                  </a:schemeClr>
                </a:solidFill>
              </a:rPr>
              <a:pPr algn="r" eaLnBrk="1" hangingPunct="1">
                <a:defRPr/>
              </a:pPr>
              <a:t>53</a:t>
            </a:fld>
            <a:endParaRPr lang="en-US" sz="1200">
              <a:solidFill>
                <a:schemeClr val="accent1">
                  <a:shade val="75000"/>
                </a:schemeClr>
              </a:solidFill>
            </a:endParaRPr>
          </a:p>
        </p:txBody>
      </p:sp>
      <p:pic>
        <p:nvPicPr>
          <p:cNvPr id="166917" name="Picture 2" descr="FA_HB crawle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81400" y="4144962"/>
            <a:ext cx="1785935"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vit bott transp"/>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 y="3328916"/>
            <a:ext cx="2200474"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d-ID" smtClean="0"/>
              <a:t>Rekomendasi Asam Folat</a:t>
            </a:r>
          </a:p>
          <a:p>
            <a:r>
              <a:rPr lang="id-ID" sz="2400" i="1" smtClean="0"/>
              <a:t>CDC &amp; US PUBLIC HEALTH SERVICE</a:t>
            </a:r>
            <a:endParaRPr lang="id-ID" sz="2400" i="1"/>
          </a:p>
        </p:txBody>
      </p:sp>
    </p:spTree>
    <p:extLst>
      <p:ext uri="{BB962C8B-B14F-4D97-AF65-F5344CB8AC3E}">
        <p14:creationId xmlns:p14="http://schemas.microsoft.com/office/powerpoint/2010/main" val="30301428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afterEffect">
                                  <p:stCondLst>
                                    <p:cond delay="500"/>
                                  </p:stCondLst>
                                  <p:childTnLst>
                                    <p:set>
                                      <p:cBhvr>
                                        <p:cTn id="6" dur="1" fill="hold">
                                          <p:stCondLst>
                                            <p:cond delay="0"/>
                                          </p:stCondLst>
                                        </p:cTn>
                                        <p:tgtEl>
                                          <p:spTgt spid="87043">
                                            <p:txEl>
                                              <p:pRg st="0" end="0"/>
                                            </p:txEl>
                                          </p:spTgt>
                                        </p:tgtEl>
                                        <p:attrNameLst>
                                          <p:attrName>style.visibility</p:attrName>
                                        </p:attrNameLst>
                                      </p:cBhvr>
                                      <p:to>
                                        <p:strVal val="visible"/>
                                      </p:to>
                                    </p:set>
                                    <p:animEffect transition="in" filter="strips(downRight)">
                                      <p:cBhvr>
                                        <p:cTn id="7" dur="500"/>
                                        <p:tgtEl>
                                          <p:spTgt spid="87043">
                                            <p:txEl>
                                              <p:pRg st="0" end="0"/>
                                            </p:txEl>
                                          </p:spTgt>
                                        </p:tgtEl>
                                      </p:cBhvr>
                                    </p:animEffect>
                                  </p:childTnLst>
                                </p:cTn>
                              </p:par>
                            </p:childTnLst>
                          </p:cTn>
                        </p:par>
                        <p:par>
                          <p:cTn id="8" fill="hold" nodeType="afterGroup">
                            <p:stCondLst>
                              <p:cond delay="1000"/>
                            </p:stCondLst>
                            <p:childTnLst>
                              <p:par>
                                <p:cTn id="9" presetID="18" presetClass="entr" presetSubtype="6" fill="hold" grpId="0" nodeType="afterEffect">
                                  <p:stCondLst>
                                    <p:cond delay="500"/>
                                  </p:stCondLst>
                                  <p:childTnLst>
                                    <p:set>
                                      <p:cBhvr>
                                        <p:cTn id="10" dur="1" fill="hold">
                                          <p:stCondLst>
                                            <p:cond delay="0"/>
                                          </p:stCondLst>
                                        </p:cTn>
                                        <p:tgtEl>
                                          <p:spTgt spid="87043">
                                            <p:txEl>
                                              <p:pRg st="1" end="1"/>
                                            </p:txEl>
                                          </p:spTgt>
                                        </p:tgtEl>
                                        <p:attrNameLst>
                                          <p:attrName>style.visibility</p:attrName>
                                        </p:attrNameLst>
                                      </p:cBhvr>
                                      <p:to>
                                        <p:strVal val="visible"/>
                                      </p:to>
                                    </p:set>
                                    <p:animEffect transition="in" filter="strips(downRight)">
                                      <p:cBhvr>
                                        <p:cTn id="11" dur="500"/>
                                        <p:tgtEl>
                                          <p:spTgt spid="87043">
                                            <p:txEl>
                                              <p:pRg st="1" end="1"/>
                                            </p:txEl>
                                          </p:spTgt>
                                        </p:tgtEl>
                                      </p:cBhvr>
                                    </p:animEffect>
                                  </p:childTnLst>
                                </p:cTn>
                              </p:par>
                            </p:childTnLst>
                          </p:cTn>
                        </p:par>
                        <p:par>
                          <p:cTn id="12" fill="hold">
                            <p:stCondLst>
                              <p:cond delay="2000"/>
                            </p:stCondLst>
                            <p:childTnLst>
                              <p:par>
                                <p:cTn id="13" presetID="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autoUpdateAnimBg="0" advAuto="50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smtClean="0"/>
              <a:t>Vitamin A</a:t>
            </a:r>
            <a:endParaRPr lang="id-ID"/>
          </a:p>
        </p:txBody>
      </p:sp>
      <p:sp>
        <p:nvSpPr>
          <p:cNvPr id="2" name="Slide Number Placeholder 1"/>
          <p:cNvSpPr>
            <a:spLocks noGrp="1"/>
          </p:cNvSpPr>
          <p:nvPr>
            <p:ph type="sldNum" sz="quarter" idx="12"/>
          </p:nvPr>
        </p:nvSpPr>
        <p:spPr/>
        <p:txBody>
          <a:bodyPr/>
          <a:lstStyle/>
          <a:p>
            <a:fld id="{FB67C06C-F42A-4802-AA50-CF5FF56D1DCB}" type="slidenum">
              <a:rPr lang="en-US" smtClean="0"/>
              <a:pPr/>
              <a:t>54</a:t>
            </a:fld>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094246466"/>
              </p:ext>
            </p:extLst>
          </p:nvPr>
        </p:nvGraphicFramePr>
        <p:xfrm>
          <a:off x="0" y="1828800"/>
          <a:ext cx="5638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219" name="Picture 3"/>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4800600" y="2027348"/>
            <a:ext cx="3892212" cy="2925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0759537"/>
      </p:ext>
    </p:extLst>
  </p:cSld>
  <p:clrMapOvr>
    <a:masterClrMapping/>
  </p:clrMapOvr>
  <p:transition spd="med">
    <p:wheel spokes="2"/>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smtClean="0"/>
              <a:t>Vitamin B12</a:t>
            </a:r>
            <a:endParaRPr lang="id-ID"/>
          </a:p>
        </p:txBody>
      </p:sp>
      <p:sp>
        <p:nvSpPr>
          <p:cNvPr id="2" name="Slide Number Placeholder 1"/>
          <p:cNvSpPr>
            <a:spLocks noGrp="1"/>
          </p:cNvSpPr>
          <p:nvPr>
            <p:ph type="sldNum" sz="quarter" idx="12"/>
          </p:nvPr>
        </p:nvSpPr>
        <p:spPr/>
        <p:txBody>
          <a:bodyPr/>
          <a:lstStyle/>
          <a:p>
            <a:fld id="{FB67C06C-F42A-4802-AA50-CF5FF56D1DCB}" type="slidenum">
              <a:rPr lang="en-US" smtClean="0"/>
              <a:pPr/>
              <a:t>55</a:t>
            </a:fld>
            <a:endParaRPr lang="en-US"/>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430542273"/>
              </p:ext>
            </p:extLst>
          </p:nvPr>
        </p:nvGraphicFramePr>
        <p:xfrm>
          <a:off x="0" y="1295400"/>
          <a:ext cx="6096000" cy="541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43" name="Picture 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410200" y="2209800"/>
            <a:ext cx="3429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0013377"/>
      </p:ext>
    </p:extLst>
  </p:cSld>
  <p:clrMapOvr>
    <a:masterClrMapping/>
  </p:clrMapOvr>
  <p:transition spd="med">
    <p:wheel spokes="2"/>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d-ID" smtClean="0"/>
              <a:t>Suplementasi DHA</a:t>
            </a:r>
            <a:endParaRPr lang="id-ID"/>
          </a:p>
        </p:txBody>
      </p:sp>
      <p:sp>
        <p:nvSpPr>
          <p:cNvPr id="2" name="Slide Number Placeholder 1"/>
          <p:cNvSpPr>
            <a:spLocks noGrp="1"/>
          </p:cNvSpPr>
          <p:nvPr>
            <p:ph type="sldNum" sz="quarter" idx="12"/>
          </p:nvPr>
        </p:nvSpPr>
        <p:spPr/>
        <p:txBody>
          <a:bodyPr/>
          <a:lstStyle/>
          <a:p>
            <a:fld id="{FB67C06C-F42A-4802-AA50-CF5FF56D1DCB}" type="slidenum">
              <a:rPr lang="en-US" smtClean="0"/>
              <a:pPr/>
              <a:t>56</a:t>
            </a:fld>
            <a:endParaRPr lang="en-US"/>
          </a:p>
        </p:txBody>
      </p:sp>
      <p:sp>
        <p:nvSpPr>
          <p:cNvPr id="3" name="Content Placeholder 2"/>
          <p:cNvSpPr>
            <a:spLocks noGrp="1"/>
          </p:cNvSpPr>
          <p:nvPr>
            <p:ph idx="1"/>
          </p:nvPr>
        </p:nvSpPr>
        <p:spPr>
          <a:xfrm>
            <a:off x="457200" y="1676400"/>
            <a:ext cx="8229600" cy="3276599"/>
          </a:xfrm>
        </p:spPr>
        <p:txBody>
          <a:bodyPr>
            <a:normAutofit fontScale="92500" lnSpcReduction="10000"/>
          </a:bodyPr>
          <a:lstStyle/>
          <a:p>
            <a:r>
              <a:rPr lang="en-US"/>
              <a:t>LCPUFA supplementation did not appear to improve children's neurodevelopment or visual acuity. </a:t>
            </a:r>
            <a:endParaRPr lang="id-ID" smtClean="0"/>
          </a:p>
          <a:p>
            <a:r>
              <a:rPr lang="en-US" smtClean="0"/>
              <a:t>there </a:t>
            </a:r>
            <a:r>
              <a:rPr lang="en-US"/>
              <a:t>is insufficient evidence to support or refute the practice of giving LCPUFA supplementation to breastfeeding mothers in order to improve infant growth and development</a:t>
            </a:r>
            <a:endParaRPr lang="id-ID"/>
          </a:p>
        </p:txBody>
      </p:sp>
      <p:sp>
        <p:nvSpPr>
          <p:cNvPr id="5" name="TextBox 4"/>
          <p:cNvSpPr txBox="1"/>
          <p:nvPr/>
        </p:nvSpPr>
        <p:spPr>
          <a:xfrm>
            <a:off x="304800" y="4793397"/>
            <a:ext cx="8686800" cy="830997"/>
          </a:xfrm>
          <a:prstGeom prst="rect">
            <a:avLst/>
          </a:prstGeom>
          <a:noFill/>
        </p:spPr>
        <p:txBody>
          <a:bodyPr wrap="square" rtlCol="0">
            <a:spAutoFit/>
          </a:bodyPr>
          <a:lstStyle/>
          <a:p>
            <a:r>
              <a:rPr lang="id-ID" sz="1600" i="1"/>
              <a:t>Delgado-Noguera MF, Calvache JA, Bonfill Cosp X. Supplementation with long chain polyunsaturated fatty acids (LCPUFA) to breastfeeding mothers for improving child growth and development. Cochrane Database of Systematic Reviews 2010, Issue 12.</a:t>
            </a:r>
          </a:p>
        </p:txBody>
      </p:sp>
    </p:spTree>
    <p:extLst>
      <p:ext uri="{BB962C8B-B14F-4D97-AF65-F5344CB8AC3E}">
        <p14:creationId xmlns:p14="http://schemas.microsoft.com/office/powerpoint/2010/main" val="1169399067"/>
      </p:ext>
    </p:extLst>
  </p:cSld>
  <p:clrMapOvr>
    <a:masterClrMapping/>
  </p:clrMapOvr>
  <p:transition spd="med">
    <p:wheel spokes="2"/>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r>
              <a:rPr lang="en-US" sz="3800"/>
              <a:t>TANDA UMUM DIET CUKUP</a:t>
            </a:r>
            <a:br>
              <a:rPr lang="en-US" sz="3800"/>
            </a:br>
            <a:r>
              <a:rPr lang="en-US" sz="3800"/>
              <a:t>PADA ORANG HAMIL</a:t>
            </a:r>
          </a:p>
        </p:txBody>
      </p:sp>
      <p:sp>
        <p:nvSpPr>
          <p:cNvPr id="63491" name="Rectangle 3"/>
          <p:cNvSpPr>
            <a:spLocks noGrp="1" noChangeArrowheads="1"/>
          </p:cNvSpPr>
          <p:nvPr>
            <p:ph idx="1"/>
          </p:nvPr>
        </p:nvSpPr>
        <p:spPr>
          <a:xfrm>
            <a:off x="457200" y="3048000"/>
            <a:ext cx="4429527" cy="3078163"/>
          </a:xfrm>
        </p:spPr>
        <p:txBody>
          <a:bodyPr>
            <a:normAutofit/>
          </a:bodyPr>
          <a:lstStyle/>
          <a:p>
            <a:r>
              <a:rPr lang="en-US" sz="2800" smtClean="0"/>
              <a:t>Kurve </a:t>
            </a:r>
            <a:r>
              <a:rPr lang="en-US" sz="2800"/>
              <a:t>berat badan ibu</a:t>
            </a:r>
          </a:p>
          <a:p>
            <a:r>
              <a:rPr lang="en-US" sz="2800"/>
              <a:t>Tingginya fundus uteri</a:t>
            </a:r>
          </a:p>
          <a:p>
            <a:r>
              <a:rPr lang="en-US" sz="2800"/>
              <a:t>Hb dan hematokrit</a:t>
            </a:r>
          </a:p>
          <a:p>
            <a:r>
              <a:rPr lang="en-US" sz="2800"/>
              <a:t>Edema atau tidak</a:t>
            </a:r>
          </a:p>
          <a:p>
            <a:r>
              <a:rPr lang="en-US" sz="2800"/>
              <a:t>Profil serum protein</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33065" y="1492071"/>
            <a:ext cx="4286250" cy="535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5807334"/>
      </p:ext>
    </p:extLst>
  </p:cSld>
  <p:clrMapOvr>
    <a:masterClrMapping/>
  </p:clrMapOvr>
  <p:transition spd="med">
    <p:wheel spokes="2"/>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id-ID" sz="2400" smtClean="0"/>
              <a:t>Grafik rekomendasi pertambahan BB pada ibu hamil</a:t>
            </a:r>
            <a:endParaRPr lang="id-ID" sz="2400"/>
          </a:p>
        </p:txBody>
      </p:sp>
      <p:sp>
        <p:nvSpPr>
          <p:cNvPr id="3" name="Content Placeholder 2"/>
          <p:cNvSpPr>
            <a:spLocks noGrp="1"/>
          </p:cNvSpPr>
          <p:nvPr>
            <p:ph idx="1"/>
          </p:nvPr>
        </p:nvSpPr>
        <p:spPr/>
        <p:txBody>
          <a:bodyPr/>
          <a:lstStyle/>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58</a:t>
            </a:fld>
            <a:endParaRPr lang="en-US">
              <a:solidFill>
                <a:prstClr val="black">
                  <a:tint val="75000"/>
                </a:prstClr>
              </a:solidFill>
            </a:endParaRPr>
          </a:p>
        </p:txBody>
      </p:sp>
      <p:pic>
        <p:nvPicPr>
          <p:cNvPr id="5" name="Picture 2" descr="Mar02~05"/>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85800" y="990600"/>
            <a:ext cx="7405868" cy="586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3539486"/>
      </p:ext>
    </p:extLst>
  </p:cSld>
  <p:clrMapOvr>
    <a:masterClrMapping/>
  </p:clrMapOvr>
  <p:transition spd="med">
    <p:wheel spokes="2"/>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Kesimpulan</a:t>
            </a:r>
            <a:endParaRPr lang="id-ID"/>
          </a:p>
        </p:txBody>
      </p:sp>
      <p:sp>
        <p:nvSpPr>
          <p:cNvPr id="3" name="Content Placeholder 2"/>
          <p:cNvSpPr>
            <a:spLocks noGrp="1"/>
          </p:cNvSpPr>
          <p:nvPr>
            <p:ph idx="1"/>
          </p:nvPr>
        </p:nvSpPr>
        <p:spPr/>
        <p:txBody>
          <a:bodyPr>
            <a:normAutofit lnSpcReduction="10000"/>
          </a:bodyPr>
          <a:lstStyle/>
          <a:p>
            <a:pPr marL="609600" indent="-609600">
              <a:buFontTx/>
              <a:buAutoNum type="arabicPeriod"/>
            </a:pPr>
            <a:r>
              <a:rPr lang="en-US" smtClean="0"/>
              <a:t>Evidence efektivitas intervensi nutrisi</a:t>
            </a:r>
          </a:p>
          <a:p>
            <a:pPr marL="990600" lvl="1" indent="-533400">
              <a:buClr>
                <a:schemeClr val="tx1"/>
              </a:buClr>
              <a:buFontTx/>
              <a:buAutoNum type="alphaLcPeriod"/>
            </a:pPr>
            <a:r>
              <a:rPr lang="en-US" smtClean="0"/>
              <a:t>Suplementasi besi</a:t>
            </a:r>
            <a:endParaRPr lang="en-US" i="1" smtClean="0"/>
          </a:p>
          <a:p>
            <a:pPr marL="990600" lvl="1" indent="-533400">
              <a:buClr>
                <a:schemeClr val="tx1"/>
              </a:buClr>
              <a:buFontTx/>
              <a:buAutoNum type="alphaLcPeriod"/>
            </a:pPr>
            <a:r>
              <a:rPr lang="en-US" i="1" smtClean="0"/>
              <a:t>Intake</a:t>
            </a:r>
            <a:r>
              <a:rPr lang="en-US" smtClean="0"/>
              <a:t> folat perikonsepsi</a:t>
            </a:r>
          </a:p>
          <a:p>
            <a:pPr marL="990600" lvl="1" indent="-533400">
              <a:buClr>
                <a:schemeClr val="tx1"/>
              </a:buClr>
              <a:buFontTx/>
              <a:buAutoNum type="alphaLcPeriod"/>
            </a:pPr>
            <a:r>
              <a:rPr lang="en-US" smtClean="0"/>
              <a:t>Pemakaian iodium</a:t>
            </a:r>
          </a:p>
          <a:p>
            <a:pPr marL="990600" lvl="1" indent="-533400">
              <a:buClr>
                <a:schemeClr val="tx1"/>
              </a:buClr>
              <a:buFontTx/>
              <a:buAutoNum type="alphaLcPeriod"/>
            </a:pPr>
            <a:r>
              <a:rPr lang="en-US" smtClean="0"/>
              <a:t>Suplementasi protein/energi </a:t>
            </a:r>
            <a:r>
              <a:rPr lang="en-US" i="1" smtClean="0"/>
              <a:t>balanced</a:t>
            </a:r>
            <a:endParaRPr lang="en-US" smtClean="0"/>
          </a:p>
          <a:p>
            <a:pPr marL="990600" lvl="1" indent="-533400">
              <a:buClr>
                <a:schemeClr val="tx1"/>
              </a:buClr>
              <a:buFontTx/>
              <a:buAutoNum type="alphaLcPeriod"/>
            </a:pPr>
            <a:r>
              <a:rPr lang="en-US" smtClean="0"/>
              <a:t>Kalsium</a:t>
            </a:r>
          </a:p>
          <a:p>
            <a:pPr marL="609600" indent="-609600">
              <a:buFontTx/>
              <a:buAutoNum type="arabicPeriod"/>
            </a:pPr>
            <a:r>
              <a:rPr lang="en-US" smtClean="0"/>
              <a:t>Perlu konfirmasi untuk menilai efektivitas</a:t>
            </a:r>
          </a:p>
          <a:p>
            <a:pPr marL="990600" lvl="1" indent="-533400">
              <a:buClr>
                <a:schemeClr val="tx1"/>
              </a:buClr>
              <a:buFontTx/>
              <a:buAutoNum type="alphaLcPeriod"/>
            </a:pPr>
            <a:r>
              <a:rPr lang="en-US" smtClean="0"/>
              <a:t>Vitamin A</a:t>
            </a:r>
          </a:p>
          <a:p>
            <a:pPr marL="990600" lvl="1" indent="-533400">
              <a:buClr>
                <a:schemeClr val="tx1"/>
              </a:buClr>
              <a:buFontTx/>
              <a:buAutoNum type="alphaLcPeriod"/>
            </a:pPr>
            <a:r>
              <a:rPr lang="en-US" smtClean="0"/>
              <a:t>Zinc</a:t>
            </a:r>
            <a:endParaRPr lang="id-ID" smtClean="0"/>
          </a:p>
          <a:p>
            <a:endParaRPr lang="id-ID"/>
          </a:p>
        </p:txBody>
      </p:sp>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59</a:t>
            </a:fld>
            <a:endParaRPr lang="en-US">
              <a:solidFill>
                <a:prstClr val="black">
                  <a:tint val="75000"/>
                </a:prstClr>
              </a:solidFill>
            </a:endParaRPr>
          </a:p>
        </p:txBody>
      </p:sp>
    </p:spTree>
    <p:extLst>
      <p:ext uri="{BB962C8B-B14F-4D97-AF65-F5344CB8AC3E}">
        <p14:creationId xmlns:p14="http://schemas.microsoft.com/office/powerpoint/2010/main" val="1530370345"/>
      </p:ext>
    </p:extLst>
  </p:cSld>
  <p:clrMapOvr>
    <a:masterClrMapping/>
  </p:clrMapOvr>
  <p:transition spd="med">
    <p:wheel spokes="2"/>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552575" y="125693"/>
            <a:ext cx="5794150" cy="1371600"/>
          </a:xfrm>
        </p:spPr>
        <p:txBody>
          <a:bodyPr>
            <a:normAutofit/>
          </a:bodyPr>
          <a:lstStyle/>
          <a:p>
            <a:r>
              <a:rPr lang="id-ID" smtClean="0"/>
              <a:t>Kebutuhan untuk apa ?</a:t>
            </a:r>
            <a:endParaRPr lang="id-ID"/>
          </a:p>
        </p:txBody>
      </p:sp>
      <p:sp>
        <p:nvSpPr>
          <p:cNvPr id="7" name="Content Placeholder 6"/>
          <p:cNvSpPr>
            <a:spLocks noGrp="1"/>
          </p:cNvSpPr>
          <p:nvPr>
            <p:ph idx="1"/>
          </p:nvPr>
        </p:nvSpPr>
        <p:spPr>
          <a:xfrm>
            <a:off x="3352800" y="1497294"/>
            <a:ext cx="5334000" cy="4628870"/>
          </a:xfrm>
        </p:spPr>
        <p:txBody>
          <a:bodyPr>
            <a:noAutofit/>
          </a:bodyPr>
          <a:lstStyle/>
          <a:p>
            <a:pPr marL="342900" indent="-342900">
              <a:buFont typeface="Arial" pitchFamily="34" charset="0"/>
              <a:buChar char="•"/>
            </a:pPr>
            <a:r>
              <a:rPr lang="en-US" sz="2800" smtClean="0"/>
              <a:t>Plasenta</a:t>
            </a:r>
          </a:p>
          <a:p>
            <a:pPr marL="342900" indent="-342900">
              <a:buFont typeface="Arial" pitchFamily="34" charset="0"/>
              <a:buChar char="•"/>
            </a:pPr>
            <a:r>
              <a:rPr lang="en-US" sz="2800" smtClean="0"/>
              <a:t>Fetus</a:t>
            </a:r>
          </a:p>
          <a:p>
            <a:pPr marL="342900" indent="-342900">
              <a:buFont typeface="Arial" pitchFamily="34" charset="0"/>
              <a:buChar char="•"/>
            </a:pPr>
            <a:r>
              <a:rPr lang="en-US" sz="2800" smtClean="0"/>
              <a:t>Air ketuban</a:t>
            </a:r>
          </a:p>
          <a:p>
            <a:pPr marL="342900" indent="-342900">
              <a:buFont typeface="Arial" pitchFamily="34" charset="0"/>
              <a:buChar char="•"/>
            </a:pPr>
            <a:r>
              <a:rPr lang="en-US" sz="2800" smtClean="0"/>
              <a:t>Uterus yang membesar</a:t>
            </a:r>
          </a:p>
          <a:p>
            <a:pPr marL="342900" indent="-342900">
              <a:buFont typeface="Arial" pitchFamily="34" charset="0"/>
              <a:buChar char="•"/>
            </a:pPr>
            <a:r>
              <a:rPr lang="en-US" sz="2800" smtClean="0"/>
              <a:t>Volume darah dan cairan interstitiel</a:t>
            </a:r>
          </a:p>
          <a:p>
            <a:pPr marL="342900" indent="-342900">
              <a:buFont typeface="Arial" pitchFamily="34" charset="0"/>
              <a:buChar char="•"/>
            </a:pPr>
            <a:r>
              <a:rPr lang="en-US" sz="2800" smtClean="0"/>
              <a:t>Kelenjar mammae</a:t>
            </a:r>
          </a:p>
          <a:p>
            <a:pPr marL="342900" indent="-342900">
              <a:buFont typeface="Arial" pitchFamily="34" charset="0"/>
              <a:buChar char="•"/>
            </a:pPr>
            <a:r>
              <a:rPr lang="en-US" sz="2800" smtClean="0"/>
              <a:t>Depo jaringan lemak ibu</a:t>
            </a:r>
          </a:p>
          <a:p>
            <a:pPr marL="342900" indent="-342900">
              <a:buFont typeface="Arial" pitchFamily="34" charset="0"/>
              <a:buChar char="•"/>
            </a:pPr>
            <a:endParaRPr lang="id-ID" sz="2800"/>
          </a:p>
        </p:txBody>
      </p:sp>
      <p:sp>
        <p:nvSpPr>
          <p:cNvPr id="5" name="Slide Number Placeholder 4"/>
          <p:cNvSpPr>
            <a:spLocks noGrp="1"/>
          </p:cNvSpPr>
          <p:nvPr>
            <p:ph type="sldNum" sz="quarter" idx="12"/>
          </p:nvPr>
        </p:nvSpPr>
        <p:spPr/>
        <p:txBody>
          <a:bodyPr/>
          <a:lstStyle/>
          <a:p>
            <a:fld id="{BF642856-FB3A-4C0C-8BEF-7BB045194055}" type="slidenum">
              <a:rPr lang="en-US" smtClean="0">
                <a:solidFill>
                  <a:prstClr val="black">
                    <a:tint val="75000"/>
                  </a:prstClr>
                </a:solidFill>
              </a:rPr>
              <a:pPr/>
              <a:t>6</a:t>
            </a:fld>
            <a:endParaRPr lang="en-US">
              <a:solidFill>
                <a:prstClr val="black">
                  <a:tint val="75000"/>
                </a:prstClr>
              </a:solidFill>
            </a:endParaRPr>
          </a:p>
        </p:txBody>
      </p:sp>
      <p:pic>
        <p:nvPicPr>
          <p:cNvPr id="11" name="Picture 2" descr="Mar02~04"/>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1600200"/>
            <a:ext cx="3222616" cy="4359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2342372"/>
      </p:ext>
    </p:extLst>
  </p:cSld>
  <p:clrMapOvr>
    <a:masterClrMapping/>
  </p:clrMapOvr>
  <p:transition spd="med">
    <p:wheel spokes="2"/>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id-ID" smtClean="0"/>
              <a:t>TAKE HOME MESSAGE</a:t>
            </a:r>
            <a:endParaRPr lang="en-US"/>
          </a:p>
        </p:txBody>
      </p:sp>
      <p:sp>
        <p:nvSpPr>
          <p:cNvPr id="64515" name="Rectangle 3"/>
          <p:cNvSpPr>
            <a:spLocks noGrp="1" noChangeArrowheads="1"/>
          </p:cNvSpPr>
          <p:nvPr>
            <p:ph idx="1"/>
          </p:nvPr>
        </p:nvSpPr>
        <p:spPr>
          <a:xfrm>
            <a:off x="457200" y="1600200"/>
            <a:ext cx="5156200" cy="4525963"/>
          </a:xfrm>
        </p:spPr>
        <p:txBody>
          <a:bodyPr>
            <a:normAutofit fontScale="92500" lnSpcReduction="20000"/>
          </a:bodyPr>
          <a:lstStyle/>
          <a:p>
            <a:pPr>
              <a:lnSpc>
                <a:spcPct val="90000"/>
              </a:lnSpc>
            </a:pPr>
            <a:r>
              <a:rPr lang="en-US"/>
              <a:t>Makan apa yang dimaui, jumlah kecil sering kali dengan garam secukupnya.</a:t>
            </a:r>
          </a:p>
          <a:p>
            <a:pPr>
              <a:lnSpc>
                <a:spcPct val="90000"/>
              </a:lnSpc>
            </a:pPr>
            <a:r>
              <a:rPr lang="en-US"/>
              <a:t>Kenaikan BB yang optimal</a:t>
            </a:r>
          </a:p>
          <a:p>
            <a:pPr>
              <a:lnSpc>
                <a:spcPct val="90000"/>
              </a:lnSpc>
            </a:pPr>
            <a:r>
              <a:rPr lang="id-ID" smtClean="0"/>
              <a:t>Cek </a:t>
            </a:r>
            <a:r>
              <a:rPr lang="en-US" smtClean="0"/>
              <a:t>ulang </a:t>
            </a:r>
            <a:r>
              <a:rPr lang="en-US"/>
              <a:t>makanan yang </a:t>
            </a:r>
            <a:r>
              <a:rPr lang="en-US" smtClean="0"/>
              <a:t>dimakan, </a:t>
            </a:r>
            <a:r>
              <a:rPr lang="en-US"/>
              <a:t>apakah sdh cukup 4 sehat 5 sempurna</a:t>
            </a:r>
          </a:p>
          <a:p>
            <a:pPr>
              <a:lnSpc>
                <a:spcPct val="90000"/>
              </a:lnSpc>
            </a:pPr>
            <a:r>
              <a:rPr lang="en-US"/>
              <a:t>Zat besi</a:t>
            </a:r>
          </a:p>
          <a:p>
            <a:pPr>
              <a:lnSpc>
                <a:spcPct val="90000"/>
              </a:lnSpc>
            </a:pPr>
            <a:r>
              <a:rPr lang="en-US"/>
              <a:t>Folat sebelum dan awal kehamilan</a:t>
            </a:r>
          </a:p>
          <a:p>
            <a:pPr>
              <a:lnSpc>
                <a:spcPct val="90000"/>
              </a:lnSpc>
            </a:pPr>
            <a:r>
              <a:rPr lang="en-US"/>
              <a:t>Cek Hb dan </a:t>
            </a:r>
            <a:r>
              <a:rPr lang="en-US" smtClean="0"/>
              <a:t>H</a:t>
            </a:r>
            <a:r>
              <a:rPr lang="id-ID" smtClean="0"/>
              <a:t>ct</a:t>
            </a:r>
            <a:r>
              <a:rPr lang="en-US" smtClean="0"/>
              <a:t> </a:t>
            </a:r>
            <a:r>
              <a:rPr lang="en-US"/>
              <a:t>pd 28 dan 32 minggu</a:t>
            </a:r>
          </a:p>
          <a:p>
            <a:pPr>
              <a:lnSpc>
                <a:spcPct val="90000"/>
              </a:lnSpc>
              <a:buFont typeface="Wingdings" pitchFamily="2" charset="2"/>
              <a:buNone/>
            </a:pPr>
            <a:endParaRPr lang="en-US"/>
          </a:p>
        </p:txBody>
      </p:sp>
      <p:pic>
        <p:nvPicPr>
          <p:cNvPr id="1229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13400" y="1524000"/>
            <a:ext cx="3263900" cy="489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99681979"/>
      </p:ext>
    </p:extLst>
  </p:cSld>
  <p:clrMapOvr>
    <a:masterClrMapping/>
  </p:clrMapOvr>
  <p:transition spd="med">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Pemberian nutrisi dalam kehamilan</a:t>
            </a:r>
            <a:endParaRPr lang="id-ID"/>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13733449"/>
              </p:ext>
            </p:extLst>
          </p:nvPr>
        </p:nvGraphicFramePr>
        <p:xfrm>
          <a:off x="457200" y="1447800"/>
          <a:ext cx="82296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7</a:t>
            </a:fld>
            <a:endParaRPr lang="en-US">
              <a:solidFill>
                <a:prstClr val="black">
                  <a:tint val="75000"/>
                </a:prstClr>
              </a:solidFill>
            </a:endParaRPr>
          </a:p>
        </p:txBody>
      </p:sp>
      <p:pic>
        <p:nvPicPr>
          <p:cNvPr id="4098"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030454" y="1676400"/>
            <a:ext cx="2113543" cy="2085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6084150"/>
      </p:ext>
    </p:extLst>
  </p:cSld>
  <p:clrMapOvr>
    <a:masterClrMapping/>
  </p:clrMapOvr>
  <p:transition spd="med">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id-ID"/>
              <a:t>Rekomendasi pertambahan berat badan selama </a:t>
            </a:r>
            <a:r>
              <a:rPr lang="id-ID" smtClean="0"/>
              <a:t>kehamilan</a:t>
            </a:r>
            <a:endParaRPr lang="id-ID"/>
          </a:p>
        </p:txBody>
      </p:sp>
      <p:sp>
        <p:nvSpPr>
          <p:cNvPr id="5" name="Slide Number Placeholder 4"/>
          <p:cNvSpPr>
            <a:spLocks noGrp="1"/>
          </p:cNvSpPr>
          <p:nvPr>
            <p:ph type="sldNum" sz="quarter" idx="12"/>
          </p:nvPr>
        </p:nvSpPr>
        <p:spPr/>
        <p:txBody>
          <a:bodyPr/>
          <a:lstStyle/>
          <a:p>
            <a:fld id="{BF642856-FB3A-4C0C-8BEF-7BB045194055}" type="slidenum">
              <a:rPr lang="en-US" smtClean="0">
                <a:solidFill>
                  <a:prstClr val="black">
                    <a:tint val="75000"/>
                  </a:prstClr>
                </a:solidFill>
              </a:rPr>
              <a:pPr/>
              <a:t>8</a:t>
            </a:fld>
            <a:endParaRPr lang="en-US">
              <a:solidFill>
                <a:prstClr val="black">
                  <a:tint val="75000"/>
                </a:prstClr>
              </a:solidFill>
            </a:endParaRPr>
          </a:p>
        </p:txBody>
      </p:sp>
      <p:graphicFrame>
        <p:nvGraphicFramePr>
          <p:cNvPr id="9" name="Group 43"/>
          <p:cNvGraphicFramePr>
            <a:graphicFrameLocks noGrp="1"/>
          </p:cNvGraphicFramePr>
          <p:nvPr>
            <p:extLst>
              <p:ext uri="{D42A27DB-BD31-4B8C-83A1-F6EECF244321}">
                <p14:modId xmlns:p14="http://schemas.microsoft.com/office/powerpoint/2010/main" val="1776872918"/>
              </p:ext>
            </p:extLst>
          </p:nvPr>
        </p:nvGraphicFramePr>
        <p:xfrm>
          <a:off x="762000" y="2057400"/>
          <a:ext cx="7848600" cy="2517777"/>
        </p:xfrm>
        <a:graphic>
          <a:graphicData uri="http://schemas.openxmlformats.org/drawingml/2006/table">
            <a:tbl>
              <a:tblPr/>
              <a:tblGrid>
                <a:gridCol w="3679825"/>
                <a:gridCol w="4168775"/>
              </a:tblGrid>
              <a:tr h="503238">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BMI sebelum hamil</a:t>
                      </a:r>
                      <a:endParaRPr kumimoji="0" lang="en-US" sz="2400" b="0" i="0" u="none" strike="noStrike" cap="none" normalizeH="0" baseline="0" smtClean="0">
                        <a:ln>
                          <a:noFill/>
                        </a:ln>
                        <a:solidFill>
                          <a:schemeClr val="tx1"/>
                        </a:solidFill>
                        <a:effectLst/>
                        <a:latin typeface="+mn-lt"/>
                      </a:endParaRPr>
                    </a:p>
                  </a:txBody>
                  <a:tcPr anchor="ct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Rekomendasi berat total (kg)</a:t>
                      </a:r>
                      <a:endParaRPr kumimoji="0" lang="en-US" sz="2400" b="0" i="0" u="none" strike="noStrike" cap="none" normalizeH="0" baseline="0" smtClean="0">
                        <a:ln>
                          <a:noFill/>
                        </a:ln>
                        <a:solidFill>
                          <a:schemeClr val="tx1"/>
                        </a:solidFill>
                        <a:effectLst/>
                        <a:latin typeface="+mn-lt"/>
                      </a:endParaRP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Rendah (BMI &lt; 19.8)</a:t>
                      </a:r>
                      <a:endParaRPr kumimoji="0" lang="en-US" sz="2400" b="0" i="0" u="none" strike="noStrike" cap="none" normalizeH="0" baseline="0" smtClean="0">
                        <a:ln>
                          <a:noFill/>
                        </a:ln>
                        <a:solidFill>
                          <a:schemeClr val="tx1"/>
                        </a:solidFill>
                        <a:effectLst/>
                        <a:latin typeface="+mn-lt"/>
                      </a:endParaRPr>
                    </a:p>
                  </a:txBody>
                  <a:tcP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12.5 – 18</a:t>
                      </a:r>
                      <a:endParaRPr kumimoji="0" lang="en-US" sz="2400" b="0" i="0" u="none" strike="noStrike" cap="none" normalizeH="0" baseline="0" smtClean="0">
                        <a:ln>
                          <a:noFill/>
                        </a:ln>
                        <a:solidFill>
                          <a:schemeClr val="tx1"/>
                        </a:solidFill>
                        <a:effectLst/>
                        <a:latin typeface="+mn-lt"/>
                      </a:endParaRP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04825">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Normal (BMI &lt; 19.8-26)</a:t>
                      </a:r>
                      <a:endParaRPr kumimoji="0" lang="en-US" sz="2400" b="0" i="0" u="none" strike="noStrike" cap="none" normalizeH="0" baseline="0" smtClean="0">
                        <a:ln>
                          <a:noFill/>
                        </a:ln>
                        <a:solidFill>
                          <a:schemeClr val="tx1"/>
                        </a:solidFill>
                        <a:effectLst/>
                        <a:latin typeface="+mn-lt"/>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11.5 – 16</a:t>
                      </a:r>
                      <a:endParaRPr kumimoji="0" lang="en-US" sz="2400" b="0" i="0" u="none" strike="noStrike" cap="none" normalizeH="0" baseline="0" smtClean="0">
                        <a:ln>
                          <a:noFill/>
                        </a:ln>
                        <a:solidFill>
                          <a:schemeClr val="tx1"/>
                        </a:solidFill>
                        <a:effectLst/>
                        <a:latin typeface="+mn-lt"/>
                      </a:endParaRPr>
                    </a:p>
                  </a:txBody>
                  <a:tcPr horzOverflow="overflow">
                    <a:lnL>
                      <a:noFill/>
                    </a:lnL>
                    <a:lnR cap="flat">
                      <a:noFill/>
                    </a:lnR>
                    <a:lnT>
                      <a:noFill/>
                    </a:lnT>
                    <a:lnB>
                      <a:noFill/>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Tinggi (BMI &gt;26-29 )</a:t>
                      </a:r>
                      <a:endParaRPr kumimoji="0" lang="en-US" sz="2400" b="0" i="0" u="none" strike="noStrike" cap="none" normalizeH="0" baseline="0" smtClean="0">
                        <a:ln>
                          <a:noFill/>
                        </a:ln>
                        <a:solidFill>
                          <a:schemeClr val="tx1"/>
                        </a:solidFill>
                        <a:effectLst/>
                        <a:latin typeface="+mn-lt"/>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7 – 11.5</a:t>
                      </a:r>
                      <a:endParaRPr kumimoji="0" lang="en-US" sz="2400" b="0" i="0" u="none" strike="noStrike" cap="none" normalizeH="0" baseline="0" smtClean="0">
                        <a:ln>
                          <a:noFill/>
                        </a:ln>
                        <a:solidFill>
                          <a:schemeClr val="tx1"/>
                        </a:solidFill>
                        <a:effectLst/>
                        <a:latin typeface="+mn-lt"/>
                      </a:endParaRPr>
                    </a:p>
                  </a:txBody>
                  <a:tcPr horzOverflow="overflow">
                    <a:lnL>
                      <a:noFill/>
                    </a:lnL>
                    <a:lnR cap="flat">
                      <a:noFill/>
                    </a:lnR>
                    <a:lnT>
                      <a:noFill/>
                    </a:lnT>
                    <a:lnB>
                      <a:noFill/>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Obese (BMI &gt; 29 )</a:t>
                      </a:r>
                      <a:endParaRPr kumimoji="0" lang="en-US" sz="2400" b="0" i="0" u="none" strike="noStrike" cap="none" normalizeH="0" baseline="0" smtClean="0">
                        <a:ln>
                          <a:noFill/>
                        </a:ln>
                        <a:solidFill>
                          <a:schemeClr val="tx1"/>
                        </a:solidFill>
                        <a:effectLst/>
                        <a:latin typeface="+mn-lt"/>
                      </a:endParaRPr>
                    </a:p>
                  </a:txBody>
                  <a:tcPr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US" sz="2400" b="0" i="0" u="none" strike="noStrike" cap="none" normalizeH="0" baseline="0" smtClean="0">
                          <a:ln>
                            <a:noFill/>
                          </a:ln>
                          <a:solidFill>
                            <a:schemeClr val="tx1"/>
                          </a:solidFill>
                          <a:effectLst/>
                          <a:latin typeface="+mn-lt"/>
                          <a:cs typeface="Times New Roman" pitchFamily="18" charset="0"/>
                        </a:rPr>
                        <a:t>&lt; 7</a:t>
                      </a:r>
                      <a:endParaRPr kumimoji="0" lang="en-US" sz="2400" b="0" i="0" u="none" strike="noStrike" cap="none" normalizeH="0" baseline="0" smtClean="0">
                        <a:ln>
                          <a:noFill/>
                        </a:ln>
                        <a:solidFill>
                          <a:schemeClr val="tx1"/>
                        </a:solidFill>
                        <a:effectLst/>
                        <a:latin typeface="+mn-lt"/>
                      </a:endParaRP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TextBox 10"/>
          <p:cNvSpPr txBox="1"/>
          <p:nvPr/>
        </p:nvSpPr>
        <p:spPr>
          <a:xfrm>
            <a:off x="5715000" y="5943600"/>
            <a:ext cx="2773260" cy="369332"/>
          </a:xfrm>
          <a:prstGeom prst="rect">
            <a:avLst/>
          </a:prstGeom>
          <a:noFill/>
        </p:spPr>
        <p:txBody>
          <a:bodyPr wrap="none" rtlCol="0">
            <a:spAutoFit/>
          </a:bodyPr>
          <a:lstStyle/>
          <a:p>
            <a:r>
              <a:rPr lang="en-US" i="1"/>
              <a:t>Institute of Medicine (1992</a:t>
            </a:r>
            <a:r>
              <a:rPr lang="en-US" i="1" smtClean="0"/>
              <a:t>)</a:t>
            </a:r>
            <a:endParaRPr lang="en-US" i="1"/>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0" y="2743200"/>
            <a:ext cx="2479647" cy="1648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2473387"/>
      </p:ext>
    </p:extLst>
  </p:cSld>
  <p:clrMapOvr>
    <a:masterClrMapping/>
  </p:clrMapOvr>
  <p:transition spd="med">
    <p:wheel spokes="2"/>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smtClean="0"/>
              <a:t>Periode prenatal</a:t>
            </a:r>
            <a:endParaRPr lang="id-ID"/>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28572002"/>
              </p:ext>
            </p:extLst>
          </p:nvPr>
        </p:nvGraphicFramePr>
        <p:xfrm>
          <a:off x="457200" y="1219200"/>
          <a:ext cx="72390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CB02CDD6-0E66-4600-B615-371EA19823BC}" type="slidenum">
              <a:rPr lang="en-US" smtClean="0">
                <a:solidFill>
                  <a:prstClr val="black">
                    <a:tint val="75000"/>
                  </a:prstClr>
                </a:solidFill>
              </a:rPr>
              <a:pPr/>
              <a:t>9</a:t>
            </a:fld>
            <a:endParaRPr lang="en-US">
              <a:solidFill>
                <a:prstClr val="black">
                  <a:tint val="75000"/>
                </a:prstClr>
              </a:solidFill>
            </a:endParaRPr>
          </a:p>
        </p:txBody>
      </p:sp>
      <p:pic>
        <p:nvPicPr>
          <p:cNvPr id="3074" name="Picture 2"/>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a:stretch/>
        </p:blipFill>
        <p:spPr bwMode="auto">
          <a:xfrm>
            <a:off x="7223787" y="1371600"/>
            <a:ext cx="1564943"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209002" y="3200401"/>
            <a:ext cx="1579728" cy="1523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223786" y="5029199"/>
            <a:ext cx="1564943" cy="1564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4614697"/>
      </p:ext>
    </p:extLst>
  </p:cSld>
  <p:clrMapOvr>
    <a:masterClrMapping/>
  </p:clrMapOvr>
  <p:transition spd="med">
    <p:wheel spokes="2"/>
  </p:transition>
  <p:timing>
    <p:tnLst>
      <p:par>
        <p:cTn id="1" dur="indefinite" restart="never" nodeType="tmRoot"/>
      </p:par>
    </p:tnLst>
  </p:timing>
</p:sld>
</file>

<file path=ppt/theme/theme1.xml><?xml version="1.0" encoding="utf-8"?>
<a:theme xmlns:a="http://schemas.openxmlformats.org/drawingml/2006/main" name="Office Them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ustom 2">
      <a:majorFont>
        <a:latin typeface="Constanti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1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1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Hardcover</Template>
  <TotalTime>1644</TotalTime>
  <Words>1937</Words>
  <Application>Microsoft Office PowerPoint</Application>
  <PresentationFormat>On-screen Show (4:3)</PresentationFormat>
  <Paragraphs>388</Paragraphs>
  <Slides>60</Slides>
  <Notes>13</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Ibu Sehat, Bayi Sehat</vt:lpstr>
      <vt:lpstr>PowerPoint Presentation</vt:lpstr>
      <vt:lpstr>PowerPoint Presentation</vt:lpstr>
      <vt:lpstr>Nutrisi dalam Kehamilan</vt:lpstr>
      <vt:lpstr>Outcome vs BMI</vt:lpstr>
      <vt:lpstr>Kebutuhan untuk apa ?</vt:lpstr>
      <vt:lpstr>Pemberian nutrisi dalam kehamilan</vt:lpstr>
      <vt:lpstr>Rekomendasi pertambahan berat badan selama kehamilan</vt:lpstr>
      <vt:lpstr>Periode prenatal</vt:lpstr>
      <vt:lpstr>PowerPoint Presentation</vt:lpstr>
      <vt:lpstr>Critical Periods</vt:lpstr>
      <vt:lpstr>PowerPoint Presentation</vt:lpstr>
      <vt:lpstr>Bulan ke -1</vt:lpstr>
      <vt:lpstr>First Month</vt:lpstr>
      <vt:lpstr>Bulan ke - 2</vt:lpstr>
      <vt:lpstr>Two Months</vt:lpstr>
      <vt:lpstr>Bulan ke-3</vt:lpstr>
      <vt:lpstr>Bulan ke4</vt:lpstr>
      <vt:lpstr>4 months</vt:lpstr>
      <vt:lpstr>Bulan ke-5</vt:lpstr>
      <vt:lpstr>Bulan ke -6 </vt:lpstr>
      <vt:lpstr>6 Months</vt:lpstr>
      <vt:lpstr>Bulan ke-7  </vt:lpstr>
      <vt:lpstr>Bulan ke-8</vt:lpstr>
      <vt:lpstr>PowerPoint Presentation</vt:lpstr>
      <vt:lpstr>Bulan ke-9</vt:lpstr>
      <vt:lpstr>Komponen Bahan Makanan</vt:lpstr>
      <vt:lpstr>KEBUTUHAN KALORI</vt:lpstr>
      <vt:lpstr>PROTEIN</vt:lpstr>
      <vt:lpstr>MINERAL</vt:lpstr>
      <vt:lpstr>MINERAL - Zat Besi</vt:lpstr>
      <vt:lpstr>MINERAL - Zat Besi</vt:lpstr>
      <vt:lpstr>MINERAL - Zat Besi</vt:lpstr>
      <vt:lpstr>MINERAL - Kalsium</vt:lpstr>
      <vt:lpstr>MINERAL - Kalsium</vt:lpstr>
      <vt:lpstr>MINERAL - Kalsium</vt:lpstr>
      <vt:lpstr>MINERAL - Yodium</vt:lpstr>
      <vt:lpstr>MINERAL - Fosfor</vt:lpstr>
      <vt:lpstr>MINERAL - Seng</vt:lpstr>
      <vt:lpstr>MINERAL - Magnesium</vt:lpstr>
      <vt:lpstr>MINERAL - Tembaga</vt:lpstr>
      <vt:lpstr>MINERAL - Selenium</vt:lpstr>
      <vt:lpstr>MINERAL - Kromium</vt:lpstr>
      <vt:lpstr>MINERAL - Mangan</vt:lpstr>
      <vt:lpstr>Fluorida</vt:lpstr>
      <vt:lpstr>VITAMIN</vt:lpstr>
      <vt:lpstr> VITAMIN (lanjutan) </vt:lpstr>
      <vt:lpstr>Asam Folat</vt:lpstr>
      <vt:lpstr>Asam Folat</vt:lpstr>
      <vt:lpstr>Asam Folat</vt:lpstr>
      <vt:lpstr>Penyebab kekurangan asam folat</vt:lpstr>
      <vt:lpstr>Rekomendasi Asam Folat</vt:lpstr>
      <vt:lpstr>PowerPoint Presentation</vt:lpstr>
      <vt:lpstr>Vitamin A</vt:lpstr>
      <vt:lpstr>Vitamin B12</vt:lpstr>
      <vt:lpstr>Suplementasi DHA</vt:lpstr>
      <vt:lpstr>TANDA UMUM DIET CUKUP PADA ORANG HAMIL</vt:lpstr>
      <vt:lpstr>Grafik rekomendasi pertambahan BB pada ibu hamil</vt:lpstr>
      <vt:lpstr>Kesimpulan</vt:lpstr>
      <vt:lpstr>TAKE HOME MESSAGE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Arifian Juari</dc:creator>
  <cp:lastModifiedBy>Windows User</cp:lastModifiedBy>
  <cp:revision>46</cp:revision>
  <dcterms:created xsi:type="dcterms:W3CDTF">2006-08-16T00:00:00Z</dcterms:created>
  <dcterms:modified xsi:type="dcterms:W3CDTF">2012-01-23T13:53:19Z</dcterms:modified>
</cp:coreProperties>
</file>