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Lst>
  <p:sldSz cx="18288000" cy="10287000"/>
  <p:notesSz cx="6858000" cy="9144000"/>
  <p:embeddedFontLst>
    <p:embeddedFont>
      <p:font typeface="Gotham Condensed Bold" charset="1" panose="00000000000000000000"/>
      <p:regular r:id="rId13"/>
    </p:embeddedFont>
    <p:embeddedFont>
      <p:font typeface="DM Sans" charset="1" panose="00000000000000000000"/>
      <p:regular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fonts/font13.fntdata" Type="http://schemas.openxmlformats.org/officeDocument/2006/relationships/font"/><Relationship Id="rId14" Target="fonts/font14.fntdata" Type="http://schemas.openxmlformats.org/officeDocument/2006/relationships/font"/><Relationship Id="rId2" Target="presProps.xml" Type="http://schemas.openxmlformats.org/officeDocument/2006/relationships/presProps"/><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jpe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4.jpe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https://kauffmankimcpa.com/about/" TargetMode="External" Type="http://schemas.openxmlformats.org/officeDocument/2006/relationships/hyperlink"/><Relationship Id="rId5" Target="../media/image5.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6.jpe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https://kauffmankimcpa.com/" TargetMode="External" Type="http://schemas.openxmlformats.org/officeDocument/2006/relationships/hyperlink"/><Relationship Id="rId5" Target="../media/image7.png" Type="http://schemas.openxmlformats.org/officeDocument/2006/relationships/image"/><Relationship Id="rId6" Target="../media/image4.jpeg" Type="http://schemas.openxmlformats.org/officeDocument/2006/relationships/image"/><Relationship Id="rId7" Target="../media/image5.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4.jpeg" Type="http://schemas.openxmlformats.org/officeDocument/2006/relationships/image"/><Relationship Id="rId5" Target="../media/image6.jpeg" Type="http://schemas.openxmlformats.org/officeDocument/2006/relationships/image"/><Relationship Id="rId6" Target="../media/image7.png" Type="http://schemas.openxmlformats.org/officeDocument/2006/relationships/image"/><Relationship Id="rId7" Target="../media/image5.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4.png" Type="http://schemas.openxmlformats.org/officeDocument/2006/relationships/image"/><Relationship Id="rId11" Target="../media/image15.svg" Type="http://schemas.openxmlformats.org/officeDocument/2006/relationships/image"/><Relationship Id="rId12" Target="../media/image16.png" Type="http://schemas.openxmlformats.org/officeDocument/2006/relationships/image"/><Relationship Id="rId13" Target="https://kauffmankimcpa.com" TargetMode="External" Type="http://schemas.openxmlformats.org/officeDocument/2006/relationships/hyperlink"/><Relationship Id="rId2" Target="../media/image1.png" Type="http://schemas.openxmlformats.org/officeDocument/2006/relationships/image"/><Relationship Id="rId3" Target="../media/image2.svg" Type="http://schemas.openxmlformats.org/officeDocument/2006/relationships/image"/><Relationship Id="rId4" Target="../media/image8.png" Type="http://schemas.openxmlformats.org/officeDocument/2006/relationships/image"/><Relationship Id="rId5" Target="../media/image9.svg" Type="http://schemas.openxmlformats.org/officeDocument/2006/relationships/image"/><Relationship Id="rId6" Target="../media/image10.png" Type="http://schemas.openxmlformats.org/officeDocument/2006/relationships/image"/><Relationship Id="rId7" Target="../media/image11.svg" Type="http://schemas.openxmlformats.org/officeDocument/2006/relationships/image"/><Relationship Id="rId8" Target="../media/image12.png" Type="http://schemas.openxmlformats.org/officeDocument/2006/relationships/image"/><Relationship Id="rId9" Target="../media/image13.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D0DDDE"/>
        </a:solidFill>
      </p:bgPr>
    </p:bg>
    <p:spTree>
      <p:nvGrpSpPr>
        <p:cNvPr id="1" name=""/>
        <p:cNvGrpSpPr/>
        <p:nvPr/>
      </p:nvGrpSpPr>
      <p:grpSpPr>
        <a:xfrm>
          <a:off x="0" y="0"/>
          <a:ext cx="0" cy="0"/>
          <a:chOff x="0" y="0"/>
          <a:chExt cx="0" cy="0"/>
        </a:xfrm>
      </p:grpSpPr>
      <p:sp>
        <p:nvSpPr>
          <p:cNvPr name="AutoShape 2" id="2"/>
          <p:cNvSpPr/>
          <p:nvPr/>
        </p:nvSpPr>
        <p:spPr>
          <a:xfrm flipV="true">
            <a:off x="-697356" y="8225703"/>
            <a:ext cx="19682711" cy="0"/>
          </a:xfrm>
          <a:prstGeom prst="line">
            <a:avLst/>
          </a:prstGeom>
          <a:ln cap="flat" w="19050">
            <a:solidFill>
              <a:srgbClr val="1C120B"/>
            </a:solidFill>
            <a:prstDash val="solid"/>
            <a:headEnd type="none" len="sm" w="sm"/>
            <a:tailEnd type="none" len="sm" w="sm"/>
          </a:ln>
        </p:spPr>
      </p:sp>
      <p:grpSp>
        <p:nvGrpSpPr>
          <p:cNvPr name="Group 3" id="3"/>
          <p:cNvGrpSpPr/>
          <p:nvPr/>
        </p:nvGrpSpPr>
        <p:grpSpPr>
          <a:xfrm rot="0">
            <a:off x="-52280" y="8235228"/>
            <a:ext cx="18392559" cy="2051772"/>
            <a:chOff x="0" y="0"/>
            <a:chExt cx="4844131" cy="540385"/>
          </a:xfrm>
        </p:grpSpPr>
        <p:sp>
          <p:nvSpPr>
            <p:cNvPr name="Freeform 4" id="4"/>
            <p:cNvSpPr/>
            <p:nvPr/>
          </p:nvSpPr>
          <p:spPr>
            <a:xfrm flipH="false" flipV="false" rot="0">
              <a:off x="0" y="0"/>
              <a:ext cx="4844131" cy="540385"/>
            </a:xfrm>
            <a:custGeom>
              <a:avLst/>
              <a:gdLst/>
              <a:ahLst/>
              <a:cxnLst/>
              <a:rect r="r" b="b" t="t" l="l"/>
              <a:pathLst>
                <a:path h="540385" w="4844131">
                  <a:moveTo>
                    <a:pt x="0" y="0"/>
                  </a:moveTo>
                  <a:lnTo>
                    <a:pt x="4844131" y="0"/>
                  </a:lnTo>
                  <a:lnTo>
                    <a:pt x="4844131" y="540385"/>
                  </a:lnTo>
                  <a:lnTo>
                    <a:pt x="0" y="540385"/>
                  </a:lnTo>
                  <a:close/>
                </a:path>
              </a:pathLst>
            </a:custGeom>
            <a:solidFill>
              <a:srgbClr val="FFFFFF"/>
            </a:solidFill>
          </p:spPr>
        </p:sp>
        <p:sp>
          <p:nvSpPr>
            <p:cNvPr name="TextBox 5" id="5"/>
            <p:cNvSpPr txBox="true"/>
            <p:nvPr/>
          </p:nvSpPr>
          <p:spPr>
            <a:xfrm>
              <a:off x="0" y="-47625"/>
              <a:ext cx="4844131" cy="588010"/>
            </a:xfrm>
            <a:prstGeom prst="rect">
              <a:avLst/>
            </a:prstGeom>
          </p:spPr>
          <p:txBody>
            <a:bodyPr anchor="ctr" rtlCol="false" tIns="50800" lIns="50800" bIns="50800" rIns="50800"/>
            <a:lstStyle/>
            <a:p>
              <a:pPr algn="ctr">
                <a:lnSpc>
                  <a:spcPts val="2800"/>
                </a:lnSpc>
              </a:pPr>
            </a:p>
          </p:txBody>
        </p:sp>
      </p:grpSp>
      <p:sp>
        <p:nvSpPr>
          <p:cNvPr name="Freeform 6" id="6"/>
          <p:cNvSpPr/>
          <p:nvPr/>
        </p:nvSpPr>
        <p:spPr>
          <a:xfrm flipH="false" flipV="false" rot="0">
            <a:off x="-697356" y="-443046"/>
            <a:ext cx="7129158" cy="7129158"/>
          </a:xfrm>
          <a:custGeom>
            <a:avLst/>
            <a:gdLst/>
            <a:ahLst/>
            <a:cxnLst/>
            <a:rect r="r" b="b" t="t" l="l"/>
            <a:pathLst>
              <a:path h="7129158" w="7129158">
                <a:moveTo>
                  <a:pt x="0" y="0"/>
                </a:moveTo>
                <a:lnTo>
                  <a:pt x="7129158" y="0"/>
                </a:lnTo>
                <a:lnTo>
                  <a:pt x="7129158" y="7129158"/>
                </a:lnTo>
                <a:lnTo>
                  <a:pt x="0" y="7129158"/>
                </a:lnTo>
                <a:lnTo>
                  <a:pt x="0" y="0"/>
                </a:lnTo>
                <a:close/>
              </a:path>
            </a:pathLst>
          </a:custGeom>
          <a:blipFill>
            <a:blip r:embed="rId2">
              <a:alphaModFix amt="80000"/>
              <a:extLst>
                <a:ext uri="{96DAC541-7B7A-43D3-8B79-37D633B846F1}">
                  <asvg:svgBlip xmlns:asvg="http://schemas.microsoft.com/office/drawing/2016/SVG/main" r:embed="rId3"/>
                </a:ext>
              </a:extLst>
            </a:blip>
            <a:stretch>
              <a:fillRect l="0" t="0" r="0" b="0"/>
            </a:stretch>
          </a:blipFill>
        </p:spPr>
      </p:sp>
      <p:grpSp>
        <p:nvGrpSpPr>
          <p:cNvPr name="Group 7" id="7"/>
          <p:cNvGrpSpPr/>
          <p:nvPr/>
        </p:nvGrpSpPr>
        <p:grpSpPr>
          <a:xfrm rot="0">
            <a:off x="9720423" y="870517"/>
            <a:ext cx="7021916" cy="9416483"/>
            <a:chOff x="0" y="0"/>
            <a:chExt cx="8999664" cy="12068670"/>
          </a:xfrm>
        </p:grpSpPr>
        <p:sp>
          <p:nvSpPr>
            <p:cNvPr name="Freeform 8" id="8"/>
            <p:cNvSpPr/>
            <p:nvPr/>
          </p:nvSpPr>
          <p:spPr>
            <a:xfrm flipH="false" flipV="false" rot="0">
              <a:off x="0" y="0"/>
              <a:ext cx="8999601" cy="12068683"/>
            </a:xfrm>
            <a:custGeom>
              <a:avLst/>
              <a:gdLst/>
              <a:ahLst/>
              <a:cxnLst/>
              <a:rect r="r" b="b" t="t" l="l"/>
              <a:pathLst>
                <a:path h="12068683" w="8999601">
                  <a:moveTo>
                    <a:pt x="1059180" y="0"/>
                  </a:moveTo>
                  <a:cubicBezTo>
                    <a:pt x="474218" y="0"/>
                    <a:pt x="0" y="474218"/>
                    <a:pt x="0" y="1059180"/>
                  </a:cubicBezTo>
                  <a:lnTo>
                    <a:pt x="0" y="12068683"/>
                  </a:lnTo>
                  <a:lnTo>
                    <a:pt x="8999601" y="12068683"/>
                  </a:lnTo>
                  <a:lnTo>
                    <a:pt x="8999601" y="1059180"/>
                  </a:lnTo>
                  <a:cubicBezTo>
                    <a:pt x="8999601" y="474218"/>
                    <a:pt x="8525383" y="0"/>
                    <a:pt x="7940421" y="0"/>
                  </a:cubicBezTo>
                  <a:close/>
                </a:path>
              </a:pathLst>
            </a:custGeom>
            <a:blipFill>
              <a:blip r:embed="rId4"/>
              <a:stretch>
                <a:fillRect l="-21074" t="0" r="-21074" b="0"/>
              </a:stretch>
            </a:blipFill>
          </p:spPr>
        </p:sp>
      </p:grpSp>
      <p:sp>
        <p:nvSpPr>
          <p:cNvPr name="AutoShape 9" id="9"/>
          <p:cNvSpPr/>
          <p:nvPr/>
        </p:nvSpPr>
        <p:spPr>
          <a:xfrm flipV="true">
            <a:off x="-697356" y="860992"/>
            <a:ext cx="19682711" cy="0"/>
          </a:xfrm>
          <a:prstGeom prst="line">
            <a:avLst/>
          </a:prstGeom>
          <a:ln cap="flat" w="19050">
            <a:solidFill>
              <a:srgbClr val="1C120B"/>
            </a:solidFill>
            <a:prstDash val="solid"/>
            <a:headEnd type="none" len="sm" w="sm"/>
            <a:tailEnd type="none" len="sm" w="sm"/>
          </a:ln>
        </p:spPr>
      </p:sp>
      <p:sp>
        <p:nvSpPr>
          <p:cNvPr name="AutoShape 10" id="10"/>
          <p:cNvSpPr/>
          <p:nvPr/>
        </p:nvSpPr>
        <p:spPr>
          <a:xfrm flipH="true">
            <a:off x="898897" y="851490"/>
            <a:ext cx="0" cy="9728519"/>
          </a:xfrm>
          <a:prstGeom prst="line">
            <a:avLst/>
          </a:prstGeom>
          <a:ln cap="flat" w="19050">
            <a:solidFill>
              <a:srgbClr val="1C120B"/>
            </a:solidFill>
            <a:prstDash val="solid"/>
            <a:headEnd type="none" len="sm" w="sm"/>
            <a:tailEnd type="none" len="sm" w="sm"/>
          </a:ln>
        </p:spPr>
      </p:sp>
      <p:sp>
        <p:nvSpPr>
          <p:cNvPr name="TextBox 11" id="11"/>
          <p:cNvSpPr txBox="true"/>
          <p:nvPr/>
        </p:nvSpPr>
        <p:spPr>
          <a:xfrm rot="0">
            <a:off x="1028700" y="3119604"/>
            <a:ext cx="8297651" cy="4429823"/>
          </a:xfrm>
          <a:prstGeom prst="rect">
            <a:avLst/>
          </a:prstGeom>
        </p:spPr>
        <p:txBody>
          <a:bodyPr anchor="t" rtlCol="false" tIns="0" lIns="0" bIns="0" rIns="0">
            <a:spAutoFit/>
          </a:bodyPr>
          <a:lstStyle/>
          <a:p>
            <a:pPr algn="l">
              <a:lnSpc>
                <a:spcPts val="16449"/>
              </a:lnSpc>
            </a:pPr>
            <a:r>
              <a:rPr lang="en-US" sz="20561" b="true">
                <a:solidFill>
                  <a:srgbClr val="1C120B"/>
                </a:solidFill>
                <a:latin typeface="Gotham Condensed Bold"/>
                <a:ea typeface="Gotham Condensed Bold"/>
                <a:cs typeface="Gotham Condensed Bold"/>
                <a:sym typeface="Gotham Condensed Bold"/>
              </a:rPr>
              <a:t>KAUFFMAN | KIM, LLP</a:t>
            </a:r>
          </a:p>
        </p:txBody>
      </p:sp>
      <p:sp>
        <p:nvSpPr>
          <p:cNvPr name="TextBox 12" id="12"/>
          <p:cNvSpPr txBox="true"/>
          <p:nvPr/>
        </p:nvSpPr>
        <p:spPr>
          <a:xfrm rot="-5400000">
            <a:off x="13870506" y="4430508"/>
            <a:ext cx="7031587" cy="349250"/>
          </a:xfrm>
          <a:prstGeom prst="rect">
            <a:avLst/>
          </a:prstGeom>
        </p:spPr>
        <p:txBody>
          <a:bodyPr anchor="t" rtlCol="false" tIns="0" lIns="0" bIns="0" rIns="0">
            <a:spAutoFit/>
          </a:bodyPr>
          <a:lstStyle/>
          <a:p>
            <a:pPr algn="ctr">
              <a:lnSpc>
                <a:spcPts val="2800"/>
              </a:lnSpc>
            </a:pPr>
            <a:r>
              <a:rPr lang="en-US" sz="2000" spc="460">
                <a:solidFill>
                  <a:srgbClr val="1C120B"/>
                </a:solidFill>
                <a:latin typeface="DM Sans"/>
                <a:ea typeface="DM Sans"/>
                <a:cs typeface="DM Sans"/>
                <a:sym typeface="DM Sans"/>
              </a:rPr>
              <a:t>WWW.REALLYGREATSITE.COM</a:t>
            </a:r>
          </a:p>
        </p:txBody>
      </p:sp>
      <p:grpSp>
        <p:nvGrpSpPr>
          <p:cNvPr name="Group 13" id="13"/>
          <p:cNvGrpSpPr/>
          <p:nvPr/>
        </p:nvGrpSpPr>
        <p:grpSpPr>
          <a:xfrm rot="0">
            <a:off x="17053921" y="610529"/>
            <a:ext cx="712383" cy="474922"/>
            <a:chOff x="0" y="0"/>
            <a:chExt cx="949844" cy="633229"/>
          </a:xfrm>
        </p:grpSpPr>
        <p:grpSp>
          <p:nvGrpSpPr>
            <p:cNvPr name="Group 14" id="14"/>
            <p:cNvGrpSpPr/>
            <p:nvPr/>
          </p:nvGrpSpPr>
          <p:grpSpPr>
            <a:xfrm rot="0">
              <a:off x="316615" y="0"/>
              <a:ext cx="633229" cy="633229"/>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16" id="16"/>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nvGrpSpPr>
            <p:cNvPr name="Group 17" id="17"/>
            <p:cNvGrpSpPr/>
            <p:nvPr/>
          </p:nvGrpSpPr>
          <p:grpSpPr>
            <a:xfrm rot="0">
              <a:off x="0" y="0"/>
              <a:ext cx="633229" cy="633229"/>
              <a:chOff x="0" y="0"/>
              <a:chExt cx="812800" cy="812800"/>
            </a:xfrm>
          </p:grpSpPr>
          <p:sp>
            <p:nvSpPr>
              <p:cNvPr name="Freeform 18" id="1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19" id="19"/>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grpSp>
        <p:nvGrpSpPr>
          <p:cNvPr name="Group 20" id="20"/>
          <p:cNvGrpSpPr/>
          <p:nvPr/>
        </p:nvGrpSpPr>
        <p:grpSpPr>
          <a:xfrm rot="5400000">
            <a:off x="552230" y="9020839"/>
            <a:ext cx="712383" cy="474922"/>
            <a:chOff x="0" y="0"/>
            <a:chExt cx="949844" cy="633229"/>
          </a:xfrm>
        </p:grpSpPr>
        <p:grpSp>
          <p:nvGrpSpPr>
            <p:cNvPr name="Group 21" id="21"/>
            <p:cNvGrpSpPr/>
            <p:nvPr/>
          </p:nvGrpSpPr>
          <p:grpSpPr>
            <a:xfrm rot="0">
              <a:off x="316615" y="0"/>
              <a:ext cx="633229" cy="633229"/>
              <a:chOff x="0" y="0"/>
              <a:chExt cx="812800" cy="812800"/>
            </a:xfrm>
          </p:grpSpPr>
          <p:sp>
            <p:nvSpPr>
              <p:cNvPr name="Freeform 22" id="2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23" id="23"/>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nvGrpSpPr>
            <p:cNvPr name="Group 24" id="24"/>
            <p:cNvGrpSpPr/>
            <p:nvPr/>
          </p:nvGrpSpPr>
          <p:grpSpPr>
            <a:xfrm rot="0">
              <a:off x="0" y="0"/>
              <a:ext cx="633229" cy="633229"/>
              <a:chOff x="0" y="0"/>
              <a:chExt cx="812800" cy="812800"/>
            </a:xfrm>
          </p:grpSpPr>
          <p:sp>
            <p:nvSpPr>
              <p:cNvPr name="Freeform 25" id="2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26" id="26"/>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D0DDDE"/>
        </a:solidFill>
      </p:bgPr>
    </p:bg>
    <p:spTree>
      <p:nvGrpSpPr>
        <p:cNvPr id="1" name=""/>
        <p:cNvGrpSpPr/>
        <p:nvPr/>
      </p:nvGrpSpPr>
      <p:grpSpPr>
        <a:xfrm>
          <a:off x="0" y="0"/>
          <a:ext cx="0" cy="0"/>
          <a:chOff x="0" y="0"/>
          <a:chExt cx="0" cy="0"/>
        </a:xfrm>
      </p:grpSpPr>
      <p:sp>
        <p:nvSpPr>
          <p:cNvPr name="Freeform 2" id="2"/>
          <p:cNvSpPr/>
          <p:nvPr/>
        </p:nvSpPr>
        <p:spPr>
          <a:xfrm flipH="false" flipV="false" rot="0">
            <a:off x="2991878" y="2014842"/>
            <a:ext cx="7129158" cy="7129158"/>
          </a:xfrm>
          <a:custGeom>
            <a:avLst/>
            <a:gdLst/>
            <a:ahLst/>
            <a:cxnLst/>
            <a:rect r="r" b="b" t="t" l="l"/>
            <a:pathLst>
              <a:path h="7129158" w="7129158">
                <a:moveTo>
                  <a:pt x="0" y="0"/>
                </a:moveTo>
                <a:lnTo>
                  <a:pt x="7129158" y="0"/>
                </a:lnTo>
                <a:lnTo>
                  <a:pt x="7129158" y="7129158"/>
                </a:lnTo>
                <a:lnTo>
                  <a:pt x="0" y="7129158"/>
                </a:lnTo>
                <a:lnTo>
                  <a:pt x="0" y="0"/>
                </a:lnTo>
                <a:close/>
              </a:path>
            </a:pathLst>
          </a:custGeom>
          <a:blipFill>
            <a:blip r:embed="rId2">
              <a:alphaModFix amt="80000"/>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145883" y="257175"/>
            <a:ext cx="7512334" cy="3143247"/>
          </a:xfrm>
          <a:prstGeom prst="rect">
            <a:avLst/>
          </a:prstGeom>
        </p:spPr>
        <p:txBody>
          <a:bodyPr anchor="t" rtlCol="false" tIns="0" lIns="0" bIns="0" rIns="0">
            <a:spAutoFit/>
          </a:bodyPr>
          <a:lstStyle/>
          <a:p>
            <a:pPr algn="l">
              <a:lnSpc>
                <a:spcPts val="8099"/>
              </a:lnSpc>
            </a:pPr>
            <a:r>
              <a:rPr lang="en-US" sz="8999" b="true">
                <a:solidFill>
                  <a:srgbClr val="1C120B"/>
                </a:solidFill>
                <a:latin typeface="Gotham Condensed Bold"/>
                <a:ea typeface="Gotham Condensed Bold"/>
                <a:cs typeface="Gotham Condensed Bold"/>
                <a:sym typeface="Gotham Condensed Bold"/>
              </a:rPr>
              <a:t>QUICKBOOKS ADVISOR COLUMBIA MD — MAKE A SMART CHOICE</a:t>
            </a:r>
          </a:p>
        </p:txBody>
      </p:sp>
      <p:sp>
        <p:nvSpPr>
          <p:cNvPr name="TextBox 4" id="4"/>
          <p:cNvSpPr txBox="true"/>
          <p:nvPr/>
        </p:nvSpPr>
        <p:spPr>
          <a:xfrm rot="0">
            <a:off x="1853915" y="9096375"/>
            <a:ext cx="2500635" cy="349250"/>
          </a:xfrm>
          <a:prstGeom prst="rect">
            <a:avLst/>
          </a:prstGeom>
        </p:spPr>
        <p:txBody>
          <a:bodyPr anchor="t" rtlCol="false" tIns="0" lIns="0" bIns="0" rIns="0">
            <a:spAutoFit/>
          </a:bodyPr>
          <a:lstStyle/>
          <a:p>
            <a:pPr algn="l">
              <a:lnSpc>
                <a:spcPts val="2800"/>
              </a:lnSpc>
            </a:pPr>
            <a:r>
              <a:rPr lang="en-US" sz="2000" spc="460">
                <a:solidFill>
                  <a:srgbClr val="1C120B"/>
                </a:solidFill>
                <a:latin typeface="DM Sans"/>
                <a:ea typeface="DM Sans"/>
                <a:cs typeface="DM Sans"/>
                <a:sym typeface="DM Sans"/>
              </a:rPr>
              <a:t>PAGE 02</a:t>
            </a:r>
          </a:p>
        </p:txBody>
      </p:sp>
      <p:sp>
        <p:nvSpPr>
          <p:cNvPr name="TextBox 5" id="5"/>
          <p:cNvSpPr txBox="true"/>
          <p:nvPr/>
        </p:nvSpPr>
        <p:spPr>
          <a:xfrm rot="0">
            <a:off x="1145883" y="3331253"/>
            <a:ext cx="7690722" cy="5313681"/>
          </a:xfrm>
          <a:prstGeom prst="rect">
            <a:avLst/>
          </a:prstGeom>
        </p:spPr>
        <p:txBody>
          <a:bodyPr anchor="t" rtlCol="false" tIns="0" lIns="0" bIns="0" rIns="0">
            <a:spAutoFit/>
          </a:bodyPr>
          <a:lstStyle/>
          <a:p>
            <a:pPr algn="l">
              <a:lnSpc>
                <a:spcPts val="5319"/>
              </a:lnSpc>
            </a:pPr>
            <a:r>
              <a:rPr lang="en-US" sz="3799" spc="75">
                <a:solidFill>
                  <a:srgbClr val="1C120B"/>
                </a:solidFill>
                <a:latin typeface="DM Sans"/>
                <a:ea typeface="DM Sans"/>
                <a:cs typeface="DM Sans"/>
                <a:sym typeface="DM Sans"/>
              </a:rPr>
              <a:t>If you are looking for virtual CPA firms to enhance performance, improve financial growth, reduce costs and build connections to grow your business, options are abundant. However, you need to be wise enough to seek the best service provide.</a:t>
            </a:r>
            <a:r>
              <a:rPr lang="en-US" sz="3799" spc="75">
                <a:solidFill>
                  <a:srgbClr val="1C120B"/>
                </a:solidFill>
                <a:latin typeface="DM Sans"/>
                <a:ea typeface="DM Sans"/>
                <a:cs typeface="DM Sans"/>
                <a:sym typeface="DM Sans"/>
              </a:rPr>
              <a:t> </a:t>
            </a:r>
          </a:p>
        </p:txBody>
      </p:sp>
      <p:grpSp>
        <p:nvGrpSpPr>
          <p:cNvPr name="Group 6" id="6"/>
          <p:cNvGrpSpPr/>
          <p:nvPr/>
        </p:nvGrpSpPr>
        <p:grpSpPr>
          <a:xfrm rot="0">
            <a:off x="9031164" y="-54042"/>
            <a:ext cx="9309116" cy="10395084"/>
            <a:chOff x="0" y="0"/>
            <a:chExt cx="2451784" cy="2737800"/>
          </a:xfrm>
        </p:grpSpPr>
        <p:sp>
          <p:nvSpPr>
            <p:cNvPr name="Freeform 7" id="7"/>
            <p:cNvSpPr/>
            <p:nvPr/>
          </p:nvSpPr>
          <p:spPr>
            <a:xfrm flipH="false" flipV="false" rot="0">
              <a:off x="0" y="0"/>
              <a:ext cx="2451783" cy="2737800"/>
            </a:xfrm>
            <a:custGeom>
              <a:avLst/>
              <a:gdLst/>
              <a:ahLst/>
              <a:cxnLst/>
              <a:rect r="r" b="b" t="t" l="l"/>
              <a:pathLst>
                <a:path h="2737800" w="2451783">
                  <a:moveTo>
                    <a:pt x="0" y="0"/>
                  </a:moveTo>
                  <a:lnTo>
                    <a:pt x="2451783" y="0"/>
                  </a:lnTo>
                  <a:lnTo>
                    <a:pt x="2451783" y="2737800"/>
                  </a:lnTo>
                  <a:lnTo>
                    <a:pt x="0" y="2737800"/>
                  </a:lnTo>
                  <a:close/>
                </a:path>
              </a:pathLst>
            </a:custGeom>
            <a:solidFill>
              <a:srgbClr val="D0DDDE"/>
            </a:solidFill>
          </p:spPr>
        </p:sp>
        <p:sp>
          <p:nvSpPr>
            <p:cNvPr name="TextBox 8" id="8"/>
            <p:cNvSpPr txBox="true"/>
            <p:nvPr/>
          </p:nvSpPr>
          <p:spPr>
            <a:xfrm>
              <a:off x="0" y="-47625"/>
              <a:ext cx="2451784" cy="2785425"/>
            </a:xfrm>
            <a:prstGeom prst="rect">
              <a:avLst/>
            </a:prstGeom>
          </p:spPr>
          <p:txBody>
            <a:bodyPr anchor="ctr" rtlCol="false" tIns="50800" lIns="50800" bIns="50800" rIns="50800"/>
            <a:lstStyle/>
            <a:p>
              <a:pPr algn="ctr">
                <a:lnSpc>
                  <a:spcPts val="2800"/>
                </a:lnSpc>
              </a:pPr>
            </a:p>
          </p:txBody>
        </p:sp>
      </p:grpSp>
      <p:sp>
        <p:nvSpPr>
          <p:cNvPr name="AutoShape 9" id="9"/>
          <p:cNvSpPr/>
          <p:nvPr/>
        </p:nvSpPr>
        <p:spPr>
          <a:xfrm flipV="true">
            <a:off x="-697356" y="8892584"/>
            <a:ext cx="19682711" cy="0"/>
          </a:xfrm>
          <a:prstGeom prst="line">
            <a:avLst/>
          </a:prstGeom>
          <a:ln cap="flat" w="19050">
            <a:solidFill>
              <a:srgbClr val="1C120B"/>
            </a:solidFill>
            <a:prstDash val="solid"/>
            <a:headEnd type="none" len="sm" w="sm"/>
            <a:tailEnd type="none" len="sm" w="sm"/>
          </a:ln>
        </p:spPr>
      </p:sp>
      <p:sp>
        <p:nvSpPr>
          <p:cNvPr name="AutoShape 10" id="10"/>
          <p:cNvSpPr/>
          <p:nvPr/>
        </p:nvSpPr>
        <p:spPr>
          <a:xfrm>
            <a:off x="898897" y="-23921"/>
            <a:ext cx="0" cy="10334841"/>
          </a:xfrm>
          <a:prstGeom prst="line">
            <a:avLst/>
          </a:prstGeom>
          <a:ln cap="flat" w="19050">
            <a:solidFill>
              <a:srgbClr val="1C120B"/>
            </a:solidFill>
            <a:prstDash val="solid"/>
            <a:headEnd type="none" len="sm" w="sm"/>
            <a:tailEnd type="none" len="sm" w="sm"/>
          </a:ln>
        </p:spPr>
      </p:sp>
      <p:grpSp>
        <p:nvGrpSpPr>
          <p:cNvPr name="Group 11" id="11"/>
          <p:cNvGrpSpPr/>
          <p:nvPr/>
        </p:nvGrpSpPr>
        <p:grpSpPr>
          <a:xfrm rot="5400000">
            <a:off x="552230" y="9020839"/>
            <a:ext cx="712383" cy="474922"/>
            <a:chOff x="0" y="0"/>
            <a:chExt cx="949844" cy="633229"/>
          </a:xfrm>
        </p:grpSpPr>
        <p:grpSp>
          <p:nvGrpSpPr>
            <p:cNvPr name="Group 12" id="12"/>
            <p:cNvGrpSpPr/>
            <p:nvPr/>
          </p:nvGrpSpPr>
          <p:grpSpPr>
            <a:xfrm rot="0">
              <a:off x="316615" y="0"/>
              <a:ext cx="633229" cy="633229"/>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14" id="14"/>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nvGrpSpPr>
            <p:cNvPr name="Group 15" id="15"/>
            <p:cNvGrpSpPr/>
            <p:nvPr/>
          </p:nvGrpSpPr>
          <p:grpSpPr>
            <a:xfrm rot="0">
              <a:off x="0" y="0"/>
              <a:ext cx="633229" cy="633229"/>
              <a:chOff x="0" y="0"/>
              <a:chExt cx="812800" cy="812800"/>
            </a:xfrm>
          </p:grpSpPr>
          <p:sp>
            <p:nvSpPr>
              <p:cNvPr name="Freeform 16" id="1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17" id="17"/>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grpSp>
        <p:nvGrpSpPr>
          <p:cNvPr name="Group 18" id="18"/>
          <p:cNvGrpSpPr/>
          <p:nvPr/>
        </p:nvGrpSpPr>
        <p:grpSpPr>
          <a:xfrm rot="0">
            <a:off x="10033555" y="0"/>
            <a:ext cx="12324266" cy="8216178"/>
            <a:chOff x="0" y="0"/>
            <a:chExt cx="16432355" cy="10954903"/>
          </a:xfrm>
        </p:grpSpPr>
        <p:grpSp>
          <p:nvGrpSpPr>
            <p:cNvPr name="Group 19" id="19"/>
            <p:cNvGrpSpPr/>
            <p:nvPr/>
          </p:nvGrpSpPr>
          <p:grpSpPr>
            <a:xfrm rot="0">
              <a:off x="5477452" y="0"/>
              <a:ext cx="10954903" cy="10954903"/>
              <a:chOff x="0" y="0"/>
              <a:chExt cx="812800" cy="812800"/>
            </a:xfrm>
          </p:grpSpPr>
          <p:sp>
            <p:nvSpPr>
              <p:cNvPr name="Freeform 20" id="2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21" id="21"/>
              <p:cNvSpPr txBox="true"/>
              <p:nvPr/>
            </p:nvSpPr>
            <p:spPr>
              <a:xfrm>
                <a:off x="76200" y="38100"/>
                <a:ext cx="660400" cy="698500"/>
              </a:xfrm>
              <a:prstGeom prst="rect">
                <a:avLst/>
              </a:prstGeom>
            </p:spPr>
            <p:txBody>
              <a:bodyPr anchor="ctr" rtlCol="false" tIns="50800" lIns="50800" bIns="50800" rIns="50800"/>
              <a:lstStyle/>
              <a:p>
                <a:pPr algn="ctr">
                  <a:lnSpc>
                    <a:spcPts val="2799"/>
                  </a:lnSpc>
                </a:pPr>
              </a:p>
            </p:txBody>
          </p:sp>
        </p:grpSp>
        <p:grpSp>
          <p:nvGrpSpPr>
            <p:cNvPr name="Group 22" id="22"/>
            <p:cNvGrpSpPr/>
            <p:nvPr/>
          </p:nvGrpSpPr>
          <p:grpSpPr>
            <a:xfrm rot="0">
              <a:off x="0" y="0"/>
              <a:ext cx="10954903" cy="10954903"/>
              <a:chOff x="0" y="0"/>
              <a:chExt cx="812800" cy="812800"/>
            </a:xfrm>
          </p:grpSpPr>
          <p:sp>
            <p:nvSpPr>
              <p:cNvPr name="Freeform 23" id="2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9050" cap="sq">
                <a:solidFill>
                  <a:srgbClr val="1C120B"/>
                </a:solidFill>
                <a:prstDash val="solid"/>
                <a:miter/>
              </a:ln>
            </p:spPr>
          </p:sp>
          <p:sp>
            <p:nvSpPr>
              <p:cNvPr name="TextBox 24" id="24"/>
              <p:cNvSpPr txBox="true"/>
              <p:nvPr/>
            </p:nvSpPr>
            <p:spPr>
              <a:xfrm>
                <a:off x="76200" y="38100"/>
                <a:ext cx="660400" cy="698500"/>
              </a:xfrm>
              <a:prstGeom prst="rect">
                <a:avLst/>
              </a:prstGeom>
            </p:spPr>
            <p:txBody>
              <a:bodyPr anchor="ctr" rtlCol="false" tIns="50800" lIns="50800" bIns="50800" rIns="50800"/>
              <a:lstStyle/>
              <a:p>
                <a:pPr algn="ctr">
                  <a:lnSpc>
                    <a:spcPts val="2799"/>
                  </a:lnSpc>
                </a:pPr>
              </a:p>
            </p:txBody>
          </p:sp>
        </p:grpSp>
      </p:grpSp>
      <p:grpSp>
        <p:nvGrpSpPr>
          <p:cNvPr name="Group 25" id="25"/>
          <p:cNvGrpSpPr/>
          <p:nvPr/>
        </p:nvGrpSpPr>
        <p:grpSpPr>
          <a:xfrm rot="0">
            <a:off x="9031164" y="1374636"/>
            <a:ext cx="7562202" cy="8394978"/>
            <a:chOff x="0" y="0"/>
            <a:chExt cx="9968243" cy="11065980"/>
          </a:xfrm>
        </p:grpSpPr>
        <p:sp>
          <p:nvSpPr>
            <p:cNvPr name="Freeform 26" id="26"/>
            <p:cNvSpPr/>
            <p:nvPr/>
          </p:nvSpPr>
          <p:spPr>
            <a:xfrm flipH="false" flipV="false" rot="0">
              <a:off x="0" y="0"/>
              <a:ext cx="9968230" cy="11066018"/>
            </a:xfrm>
            <a:custGeom>
              <a:avLst/>
              <a:gdLst/>
              <a:ahLst/>
              <a:cxnLst/>
              <a:rect r="r" b="b" t="t" l="l"/>
              <a:pathLst>
                <a:path h="11066018" w="9968230">
                  <a:moveTo>
                    <a:pt x="0" y="0"/>
                  </a:moveTo>
                  <a:lnTo>
                    <a:pt x="0" y="11066018"/>
                  </a:lnTo>
                  <a:lnTo>
                    <a:pt x="8909050" y="11066018"/>
                  </a:lnTo>
                  <a:cubicBezTo>
                    <a:pt x="9494012" y="11066018"/>
                    <a:pt x="9968230" y="10591800"/>
                    <a:pt x="9968230" y="10006838"/>
                  </a:cubicBezTo>
                  <a:lnTo>
                    <a:pt x="9968230" y="1059180"/>
                  </a:lnTo>
                  <a:cubicBezTo>
                    <a:pt x="9968230" y="474218"/>
                    <a:pt x="9494012" y="0"/>
                    <a:pt x="8909050" y="0"/>
                  </a:cubicBezTo>
                  <a:close/>
                </a:path>
              </a:pathLst>
            </a:custGeom>
            <a:blipFill>
              <a:blip r:embed="rId4"/>
              <a:stretch>
                <a:fillRect l="-460" t="0" r="-460" b="0"/>
              </a:stretch>
            </a:blipFill>
          </p:spPr>
        </p:sp>
      </p:grpSp>
      <p:sp>
        <p:nvSpPr>
          <p:cNvPr name="AutoShape 27" id="27"/>
          <p:cNvSpPr/>
          <p:nvPr/>
        </p:nvSpPr>
        <p:spPr>
          <a:xfrm>
            <a:off x="9040689" y="-4697856"/>
            <a:ext cx="0" cy="19682711"/>
          </a:xfrm>
          <a:prstGeom prst="line">
            <a:avLst/>
          </a:prstGeom>
          <a:ln cap="flat" w="19050">
            <a:solidFill>
              <a:srgbClr val="1C120B"/>
            </a:solidFill>
            <a:prstDash val="solid"/>
            <a:headEnd type="none" len="sm" w="sm"/>
            <a:tailEnd type="none" len="sm" w="sm"/>
          </a:ln>
        </p:spPr>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6573369" y="851467"/>
            <a:ext cx="11766911" cy="9489575"/>
            <a:chOff x="0" y="0"/>
            <a:chExt cx="3099104" cy="2499312"/>
          </a:xfrm>
        </p:grpSpPr>
        <p:sp>
          <p:nvSpPr>
            <p:cNvPr name="Freeform 3" id="3"/>
            <p:cNvSpPr/>
            <p:nvPr/>
          </p:nvSpPr>
          <p:spPr>
            <a:xfrm flipH="false" flipV="false" rot="0">
              <a:off x="0" y="0"/>
              <a:ext cx="3099104" cy="2499312"/>
            </a:xfrm>
            <a:custGeom>
              <a:avLst/>
              <a:gdLst/>
              <a:ahLst/>
              <a:cxnLst/>
              <a:rect r="r" b="b" t="t" l="l"/>
              <a:pathLst>
                <a:path h="2499312" w="3099104">
                  <a:moveTo>
                    <a:pt x="0" y="0"/>
                  </a:moveTo>
                  <a:lnTo>
                    <a:pt x="3099104" y="0"/>
                  </a:lnTo>
                  <a:lnTo>
                    <a:pt x="3099104" y="2499312"/>
                  </a:lnTo>
                  <a:lnTo>
                    <a:pt x="0" y="2499312"/>
                  </a:lnTo>
                  <a:close/>
                </a:path>
              </a:pathLst>
            </a:custGeom>
            <a:solidFill>
              <a:srgbClr val="D0DDDE"/>
            </a:solidFill>
          </p:spPr>
        </p:sp>
        <p:sp>
          <p:nvSpPr>
            <p:cNvPr name="TextBox 4" id="4"/>
            <p:cNvSpPr txBox="true"/>
            <p:nvPr/>
          </p:nvSpPr>
          <p:spPr>
            <a:xfrm>
              <a:off x="0" y="-47625"/>
              <a:ext cx="3099104" cy="2546937"/>
            </a:xfrm>
            <a:prstGeom prst="rect">
              <a:avLst/>
            </a:prstGeom>
          </p:spPr>
          <p:txBody>
            <a:bodyPr anchor="ctr" rtlCol="false" tIns="50800" lIns="50800" bIns="50800" rIns="50800"/>
            <a:lstStyle/>
            <a:p>
              <a:pPr algn="ctr">
                <a:lnSpc>
                  <a:spcPts val="2800"/>
                </a:lnSpc>
              </a:pPr>
            </a:p>
          </p:txBody>
        </p:sp>
      </p:grpSp>
      <p:sp>
        <p:nvSpPr>
          <p:cNvPr name="Freeform 5" id="5"/>
          <p:cNvSpPr/>
          <p:nvPr/>
        </p:nvSpPr>
        <p:spPr>
          <a:xfrm flipH="false" flipV="false" rot="0">
            <a:off x="11932377" y="3912273"/>
            <a:ext cx="7129158" cy="7129158"/>
          </a:xfrm>
          <a:custGeom>
            <a:avLst/>
            <a:gdLst/>
            <a:ahLst/>
            <a:cxnLst/>
            <a:rect r="r" b="b" t="t" l="l"/>
            <a:pathLst>
              <a:path h="7129158" w="7129158">
                <a:moveTo>
                  <a:pt x="0" y="0"/>
                </a:moveTo>
                <a:lnTo>
                  <a:pt x="7129158" y="0"/>
                </a:lnTo>
                <a:lnTo>
                  <a:pt x="7129158" y="7129157"/>
                </a:lnTo>
                <a:lnTo>
                  <a:pt x="0" y="7129157"/>
                </a:lnTo>
                <a:lnTo>
                  <a:pt x="0" y="0"/>
                </a:lnTo>
                <a:close/>
              </a:path>
            </a:pathLst>
          </a:custGeom>
          <a:blipFill>
            <a:blip r:embed="rId2">
              <a:alphaModFix amt="80000"/>
              <a:extLst>
                <a:ext uri="{96DAC541-7B7A-43D3-8B79-37D633B846F1}">
                  <asvg:svgBlip xmlns:asvg="http://schemas.microsoft.com/office/drawing/2016/SVG/main" r:embed="rId3"/>
                </a:ext>
              </a:extLst>
            </a:blip>
            <a:stretch>
              <a:fillRect l="0" t="0" r="0" b="0"/>
            </a:stretch>
          </a:blipFill>
        </p:spPr>
      </p:sp>
      <p:sp>
        <p:nvSpPr>
          <p:cNvPr name="AutoShape 6" id="6"/>
          <p:cNvSpPr/>
          <p:nvPr/>
        </p:nvSpPr>
        <p:spPr>
          <a:xfrm flipV="true">
            <a:off x="-697356" y="860992"/>
            <a:ext cx="19682711" cy="0"/>
          </a:xfrm>
          <a:prstGeom prst="line">
            <a:avLst/>
          </a:prstGeom>
          <a:ln cap="flat" w="19050">
            <a:solidFill>
              <a:srgbClr val="1C120B"/>
            </a:solidFill>
            <a:prstDash val="solid"/>
            <a:headEnd type="none" len="sm" w="sm"/>
            <a:tailEnd type="none" len="sm" w="sm"/>
          </a:ln>
        </p:spPr>
      </p:sp>
      <p:sp>
        <p:nvSpPr>
          <p:cNvPr name="AutoShape 7" id="7"/>
          <p:cNvSpPr/>
          <p:nvPr/>
        </p:nvSpPr>
        <p:spPr>
          <a:xfrm>
            <a:off x="9662870" y="-23921"/>
            <a:ext cx="0" cy="10334841"/>
          </a:xfrm>
          <a:prstGeom prst="line">
            <a:avLst/>
          </a:prstGeom>
          <a:ln cap="flat" w="19050">
            <a:solidFill>
              <a:srgbClr val="1C120B"/>
            </a:solidFill>
            <a:prstDash val="solid"/>
            <a:headEnd type="none" len="sm" w="sm"/>
            <a:tailEnd type="none" len="sm" w="sm"/>
          </a:ln>
        </p:spPr>
      </p:sp>
      <p:grpSp>
        <p:nvGrpSpPr>
          <p:cNvPr name="Group 8" id="8"/>
          <p:cNvGrpSpPr/>
          <p:nvPr/>
        </p:nvGrpSpPr>
        <p:grpSpPr>
          <a:xfrm rot="5400000">
            <a:off x="9025270" y="9020839"/>
            <a:ext cx="712383" cy="474922"/>
            <a:chOff x="0" y="0"/>
            <a:chExt cx="949844" cy="633229"/>
          </a:xfrm>
        </p:grpSpPr>
        <p:grpSp>
          <p:nvGrpSpPr>
            <p:cNvPr name="Group 9" id="9"/>
            <p:cNvGrpSpPr/>
            <p:nvPr/>
          </p:nvGrpSpPr>
          <p:grpSpPr>
            <a:xfrm rot="0">
              <a:off x="316615" y="0"/>
              <a:ext cx="633229" cy="633229"/>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11" id="11"/>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nvGrpSpPr>
            <p:cNvPr name="Group 12" id="12"/>
            <p:cNvGrpSpPr/>
            <p:nvPr/>
          </p:nvGrpSpPr>
          <p:grpSpPr>
            <a:xfrm rot="0">
              <a:off x="0" y="0"/>
              <a:ext cx="633229" cy="633229"/>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14" id="14"/>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grpSp>
        <p:nvGrpSpPr>
          <p:cNvPr name="Group 15" id="15"/>
          <p:cNvGrpSpPr/>
          <p:nvPr/>
        </p:nvGrpSpPr>
        <p:grpSpPr>
          <a:xfrm rot="0">
            <a:off x="0" y="-4093936"/>
            <a:ext cx="9890806" cy="9890806"/>
            <a:chOff x="0" y="0"/>
            <a:chExt cx="812800" cy="812800"/>
          </a:xfrm>
        </p:grpSpPr>
        <p:sp>
          <p:nvSpPr>
            <p:cNvPr name="Freeform 16" id="1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9050" cap="sq">
              <a:solidFill>
                <a:srgbClr val="1C120B"/>
              </a:solidFill>
              <a:prstDash val="solid"/>
              <a:miter/>
            </a:ln>
          </p:spPr>
        </p:sp>
        <p:sp>
          <p:nvSpPr>
            <p:cNvPr name="TextBox 17" id="17"/>
            <p:cNvSpPr txBox="true"/>
            <p:nvPr/>
          </p:nvSpPr>
          <p:spPr>
            <a:xfrm>
              <a:off x="76200" y="38100"/>
              <a:ext cx="660400" cy="698500"/>
            </a:xfrm>
            <a:prstGeom prst="rect">
              <a:avLst/>
            </a:prstGeom>
          </p:spPr>
          <p:txBody>
            <a:bodyPr anchor="ctr" rtlCol="false" tIns="872605" lIns="872605" bIns="872605" rIns="872605"/>
            <a:lstStyle/>
            <a:p>
              <a:pPr algn="ctr">
                <a:lnSpc>
                  <a:spcPts val="2799"/>
                </a:lnSpc>
              </a:pPr>
            </a:p>
          </p:txBody>
        </p:sp>
      </p:grpSp>
      <p:sp>
        <p:nvSpPr>
          <p:cNvPr name="TextBox 18" id="18"/>
          <p:cNvSpPr txBox="true"/>
          <p:nvPr/>
        </p:nvSpPr>
        <p:spPr>
          <a:xfrm rot="0">
            <a:off x="9717788" y="1856739"/>
            <a:ext cx="8186075" cy="7588886"/>
          </a:xfrm>
          <a:prstGeom prst="rect">
            <a:avLst/>
          </a:prstGeom>
        </p:spPr>
        <p:txBody>
          <a:bodyPr anchor="t" rtlCol="false" tIns="0" lIns="0" bIns="0" rIns="0">
            <a:spAutoFit/>
          </a:bodyPr>
          <a:lstStyle/>
          <a:p>
            <a:pPr algn="l">
              <a:lnSpc>
                <a:spcPts val="4339"/>
              </a:lnSpc>
            </a:pPr>
            <a:r>
              <a:rPr lang="en-US" sz="3099" spc="61">
                <a:solidFill>
                  <a:srgbClr val="1C120B"/>
                </a:solidFill>
                <a:latin typeface="DM Sans"/>
                <a:ea typeface="DM Sans"/>
                <a:cs typeface="DM Sans"/>
                <a:sym typeface="DM Sans"/>
              </a:rPr>
              <a:t>It has often seen that virtual CPA firms offer full-service tax and accounting service to the clients to secure client portal and web-conferencing tools. Their experienced and friendly CPAs offer a broad range of services for business owners, executives and independent experts.</a:t>
            </a:r>
          </a:p>
          <a:p>
            <a:pPr algn="l">
              <a:lnSpc>
                <a:spcPts val="4339"/>
              </a:lnSpc>
            </a:pPr>
            <a:r>
              <a:rPr lang="en-US" sz="3099" spc="61">
                <a:solidFill>
                  <a:srgbClr val="1C120B"/>
                </a:solidFill>
                <a:latin typeface="DM Sans"/>
                <a:ea typeface="DM Sans"/>
                <a:cs typeface="DM Sans"/>
                <a:sym typeface="DM Sans"/>
              </a:rPr>
              <a:t>If you’re individual or small business owners who are busy in expanding their business, virtual tax and accounting services are the best available options. In the present scenario, everyone can benefit from </a:t>
            </a:r>
            <a:r>
              <a:rPr lang="en-US" sz="3099" spc="61" u="sng">
                <a:solidFill>
                  <a:srgbClr val="1C120B"/>
                </a:solidFill>
                <a:latin typeface="DM Sans"/>
                <a:ea typeface="DM Sans"/>
                <a:cs typeface="DM Sans"/>
                <a:sym typeface="DM Sans"/>
                <a:hlinkClick r:id="rId4" tooltip="https://kauffmankimcpa.com/about/"/>
              </a:rPr>
              <a:t>virtual CPA services</a:t>
            </a:r>
            <a:r>
              <a:rPr lang="en-US" sz="3099" spc="61">
                <a:solidFill>
                  <a:srgbClr val="1C120B"/>
                </a:solidFill>
                <a:latin typeface="DM Sans"/>
                <a:ea typeface="DM Sans"/>
                <a:cs typeface="DM Sans"/>
                <a:sym typeface="DM Sans"/>
              </a:rPr>
              <a:t>.</a:t>
            </a:r>
          </a:p>
        </p:txBody>
      </p:sp>
      <p:sp>
        <p:nvSpPr>
          <p:cNvPr name="TextBox 19" id="19"/>
          <p:cNvSpPr txBox="true"/>
          <p:nvPr/>
        </p:nvSpPr>
        <p:spPr>
          <a:xfrm rot="0">
            <a:off x="10147317" y="9937750"/>
            <a:ext cx="2500635" cy="349250"/>
          </a:xfrm>
          <a:prstGeom prst="rect">
            <a:avLst/>
          </a:prstGeom>
        </p:spPr>
        <p:txBody>
          <a:bodyPr anchor="t" rtlCol="false" tIns="0" lIns="0" bIns="0" rIns="0">
            <a:spAutoFit/>
          </a:bodyPr>
          <a:lstStyle/>
          <a:p>
            <a:pPr algn="l">
              <a:lnSpc>
                <a:spcPts val="2800"/>
              </a:lnSpc>
            </a:pPr>
            <a:r>
              <a:rPr lang="en-US" sz="2000" spc="460">
                <a:solidFill>
                  <a:srgbClr val="1C120B"/>
                </a:solidFill>
                <a:latin typeface="DM Sans"/>
                <a:ea typeface="DM Sans"/>
                <a:cs typeface="DM Sans"/>
                <a:sym typeface="DM Sans"/>
              </a:rPr>
              <a:t>PAGE 03</a:t>
            </a:r>
          </a:p>
        </p:txBody>
      </p:sp>
      <p:sp>
        <p:nvSpPr>
          <p:cNvPr name="AutoShape 20" id="20"/>
          <p:cNvSpPr/>
          <p:nvPr/>
        </p:nvSpPr>
        <p:spPr>
          <a:xfrm>
            <a:off x="6582894" y="870517"/>
            <a:ext cx="0" cy="10334841"/>
          </a:xfrm>
          <a:prstGeom prst="line">
            <a:avLst/>
          </a:prstGeom>
          <a:ln cap="flat" w="19050">
            <a:solidFill>
              <a:srgbClr val="1C120B"/>
            </a:solidFill>
            <a:prstDash val="solid"/>
            <a:headEnd type="none" len="sm" w="sm"/>
            <a:tailEnd type="none" len="sm" w="sm"/>
          </a:ln>
        </p:spPr>
      </p:sp>
      <p:sp>
        <p:nvSpPr>
          <p:cNvPr name="AutoShape 21" id="21"/>
          <p:cNvSpPr/>
          <p:nvPr/>
        </p:nvSpPr>
        <p:spPr>
          <a:xfrm>
            <a:off x="17903864" y="851467"/>
            <a:ext cx="0" cy="10334841"/>
          </a:xfrm>
          <a:prstGeom prst="line">
            <a:avLst/>
          </a:prstGeom>
          <a:ln cap="flat" w="19050">
            <a:solidFill>
              <a:srgbClr val="1C120B"/>
            </a:solidFill>
            <a:prstDash val="solid"/>
            <a:headEnd type="none" len="sm" w="sm"/>
            <a:tailEnd type="none" len="sm" w="sm"/>
          </a:ln>
        </p:spPr>
      </p:sp>
      <p:grpSp>
        <p:nvGrpSpPr>
          <p:cNvPr name="Group 22" id="22"/>
          <p:cNvGrpSpPr/>
          <p:nvPr/>
        </p:nvGrpSpPr>
        <p:grpSpPr>
          <a:xfrm rot="5400000">
            <a:off x="17694348" y="1147430"/>
            <a:ext cx="712383" cy="474922"/>
            <a:chOff x="0" y="0"/>
            <a:chExt cx="949844" cy="633229"/>
          </a:xfrm>
        </p:grpSpPr>
        <p:grpSp>
          <p:nvGrpSpPr>
            <p:cNvPr name="Group 23" id="23"/>
            <p:cNvGrpSpPr/>
            <p:nvPr/>
          </p:nvGrpSpPr>
          <p:grpSpPr>
            <a:xfrm rot="0">
              <a:off x="316615" y="0"/>
              <a:ext cx="633229" cy="633229"/>
              <a:chOff x="0" y="0"/>
              <a:chExt cx="812800" cy="812800"/>
            </a:xfrm>
          </p:grpSpPr>
          <p:sp>
            <p:nvSpPr>
              <p:cNvPr name="Freeform 24" id="2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25" id="25"/>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nvGrpSpPr>
            <p:cNvPr name="Group 26" id="26"/>
            <p:cNvGrpSpPr/>
            <p:nvPr/>
          </p:nvGrpSpPr>
          <p:grpSpPr>
            <a:xfrm rot="0">
              <a:off x="0" y="0"/>
              <a:ext cx="633229" cy="633229"/>
              <a:chOff x="0" y="0"/>
              <a:chExt cx="812800" cy="812800"/>
            </a:xfrm>
          </p:grpSpPr>
          <p:sp>
            <p:nvSpPr>
              <p:cNvPr name="Freeform 27" id="2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28" id="28"/>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grpSp>
        <p:nvGrpSpPr>
          <p:cNvPr name="Group 29" id="29"/>
          <p:cNvGrpSpPr/>
          <p:nvPr/>
        </p:nvGrpSpPr>
        <p:grpSpPr>
          <a:xfrm rot="0">
            <a:off x="2195581" y="1642512"/>
            <a:ext cx="6026738" cy="7803113"/>
            <a:chOff x="0" y="0"/>
            <a:chExt cx="3787305" cy="4903610"/>
          </a:xfrm>
        </p:grpSpPr>
        <p:sp>
          <p:nvSpPr>
            <p:cNvPr name="Freeform 30" id="30"/>
            <p:cNvSpPr/>
            <p:nvPr/>
          </p:nvSpPr>
          <p:spPr>
            <a:xfrm flipH="false" flipV="false" rot="0">
              <a:off x="0" y="0"/>
              <a:ext cx="3787267" cy="4903597"/>
            </a:xfrm>
            <a:custGeom>
              <a:avLst/>
              <a:gdLst/>
              <a:ahLst/>
              <a:cxnLst/>
              <a:rect r="r" b="b" t="t" l="l"/>
              <a:pathLst>
                <a:path h="4903597" w="3787267">
                  <a:moveTo>
                    <a:pt x="0" y="0"/>
                  </a:moveTo>
                  <a:lnTo>
                    <a:pt x="0" y="4903597"/>
                  </a:lnTo>
                  <a:lnTo>
                    <a:pt x="3787267" y="4903597"/>
                  </a:lnTo>
                  <a:lnTo>
                    <a:pt x="3787267" y="762000"/>
                  </a:lnTo>
                  <a:cubicBezTo>
                    <a:pt x="3787267" y="341122"/>
                    <a:pt x="3446145" y="0"/>
                    <a:pt x="3025267" y="0"/>
                  </a:cubicBezTo>
                  <a:close/>
                </a:path>
              </a:pathLst>
            </a:custGeom>
            <a:blipFill>
              <a:blip r:embed="rId5"/>
              <a:stretch>
                <a:fillRect l="-16536" t="0" r="-16536" b="0"/>
              </a:stretch>
            </a:blipFill>
          </p:spPr>
        </p:sp>
      </p:gr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D0DDDE"/>
        </a:solidFill>
      </p:bgPr>
    </p:bg>
    <p:spTree>
      <p:nvGrpSpPr>
        <p:cNvPr id="1" name=""/>
        <p:cNvGrpSpPr/>
        <p:nvPr/>
      </p:nvGrpSpPr>
      <p:grpSpPr>
        <a:xfrm>
          <a:off x="0" y="0"/>
          <a:ext cx="0" cy="0"/>
          <a:chOff x="0" y="0"/>
          <a:chExt cx="0" cy="0"/>
        </a:xfrm>
      </p:grpSpPr>
      <p:grpSp>
        <p:nvGrpSpPr>
          <p:cNvPr name="Group 2" id="2"/>
          <p:cNvGrpSpPr/>
          <p:nvPr/>
        </p:nvGrpSpPr>
        <p:grpSpPr>
          <a:xfrm rot="0">
            <a:off x="-52280" y="-177030"/>
            <a:ext cx="6952986" cy="10556567"/>
            <a:chOff x="0" y="0"/>
            <a:chExt cx="1831239" cy="2780330"/>
          </a:xfrm>
        </p:grpSpPr>
        <p:sp>
          <p:nvSpPr>
            <p:cNvPr name="Freeform 3" id="3"/>
            <p:cNvSpPr/>
            <p:nvPr/>
          </p:nvSpPr>
          <p:spPr>
            <a:xfrm flipH="false" flipV="false" rot="0">
              <a:off x="0" y="0"/>
              <a:ext cx="1831239" cy="2780330"/>
            </a:xfrm>
            <a:custGeom>
              <a:avLst/>
              <a:gdLst/>
              <a:ahLst/>
              <a:cxnLst/>
              <a:rect r="r" b="b" t="t" l="l"/>
              <a:pathLst>
                <a:path h="2780330" w="1831239">
                  <a:moveTo>
                    <a:pt x="0" y="0"/>
                  </a:moveTo>
                  <a:lnTo>
                    <a:pt x="1831239" y="0"/>
                  </a:lnTo>
                  <a:lnTo>
                    <a:pt x="1831239" y="2780330"/>
                  </a:lnTo>
                  <a:lnTo>
                    <a:pt x="0" y="2780330"/>
                  </a:lnTo>
                  <a:close/>
                </a:path>
              </a:pathLst>
            </a:custGeom>
            <a:solidFill>
              <a:srgbClr val="FFFFFF"/>
            </a:solidFill>
          </p:spPr>
        </p:sp>
        <p:sp>
          <p:nvSpPr>
            <p:cNvPr name="TextBox 4" id="4"/>
            <p:cNvSpPr txBox="true"/>
            <p:nvPr/>
          </p:nvSpPr>
          <p:spPr>
            <a:xfrm>
              <a:off x="0" y="-47625"/>
              <a:ext cx="1831239" cy="2827955"/>
            </a:xfrm>
            <a:prstGeom prst="rect">
              <a:avLst/>
            </a:prstGeom>
          </p:spPr>
          <p:txBody>
            <a:bodyPr anchor="ctr" rtlCol="false" tIns="50800" lIns="50800" bIns="50800" rIns="50800"/>
            <a:lstStyle/>
            <a:p>
              <a:pPr algn="ctr">
                <a:lnSpc>
                  <a:spcPts val="2800"/>
                </a:lnSpc>
              </a:pPr>
            </a:p>
          </p:txBody>
        </p:sp>
      </p:grpSp>
      <p:grpSp>
        <p:nvGrpSpPr>
          <p:cNvPr name="Group 5" id="5"/>
          <p:cNvGrpSpPr/>
          <p:nvPr/>
        </p:nvGrpSpPr>
        <p:grpSpPr>
          <a:xfrm rot="0">
            <a:off x="0" y="-4093936"/>
            <a:ext cx="9890806" cy="9890806"/>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7" id="7"/>
            <p:cNvSpPr txBox="true"/>
            <p:nvPr/>
          </p:nvSpPr>
          <p:spPr>
            <a:xfrm>
              <a:off x="76200" y="38100"/>
              <a:ext cx="660400" cy="698500"/>
            </a:xfrm>
            <a:prstGeom prst="rect">
              <a:avLst/>
            </a:prstGeom>
          </p:spPr>
          <p:txBody>
            <a:bodyPr anchor="ctr" rtlCol="false" tIns="872605" lIns="872605" bIns="872605" rIns="872605"/>
            <a:lstStyle/>
            <a:p>
              <a:pPr algn="ctr">
                <a:lnSpc>
                  <a:spcPts val="2799"/>
                </a:lnSpc>
              </a:pPr>
            </a:p>
          </p:txBody>
        </p:sp>
      </p:grpSp>
      <p:sp>
        <p:nvSpPr>
          <p:cNvPr name="Freeform 8" id="8"/>
          <p:cNvSpPr/>
          <p:nvPr/>
        </p:nvSpPr>
        <p:spPr>
          <a:xfrm flipH="false" flipV="false" rot="0">
            <a:off x="11710577" y="451496"/>
            <a:ext cx="7129158" cy="7129158"/>
          </a:xfrm>
          <a:custGeom>
            <a:avLst/>
            <a:gdLst/>
            <a:ahLst/>
            <a:cxnLst/>
            <a:rect r="r" b="b" t="t" l="l"/>
            <a:pathLst>
              <a:path h="7129158" w="7129158">
                <a:moveTo>
                  <a:pt x="0" y="0"/>
                </a:moveTo>
                <a:lnTo>
                  <a:pt x="7129158" y="0"/>
                </a:lnTo>
                <a:lnTo>
                  <a:pt x="7129158" y="7129157"/>
                </a:lnTo>
                <a:lnTo>
                  <a:pt x="0" y="7129157"/>
                </a:lnTo>
                <a:lnTo>
                  <a:pt x="0" y="0"/>
                </a:lnTo>
                <a:close/>
              </a:path>
            </a:pathLst>
          </a:custGeom>
          <a:blipFill>
            <a:blip r:embed="rId2">
              <a:alphaModFix amt="80000"/>
              <a:extLst>
                <a:ext uri="{96DAC541-7B7A-43D3-8B79-37D633B846F1}">
                  <asvg:svgBlip xmlns:asvg="http://schemas.microsoft.com/office/drawing/2016/SVG/main" r:embed="rId3"/>
                </a:ext>
              </a:extLst>
            </a:blip>
            <a:stretch>
              <a:fillRect l="0" t="0" r="0" b="0"/>
            </a:stretch>
          </a:blipFill>
        </p:spPr>
      </p:sp>
      <p:sp>
        <p:nvSpPr>
          <p:cNvPr name="TextBox 9" id="9"/>
          <p:cNvSpPr txBox="true"/>
          <p:nvPr/>
        </p:nvSpPr>
        <p:spPr>
          <a:xfrm rot="0">
            <a:off x="11214094" y="9749473"/>
            <a:ext cx="2500635" cy="349250"/>
          </a:xfrm>
          <a:prstGeom prst="rect">
            <a:avLst/>
          </a:prstGeom>
        </p:spPr>
        <p:txBody>
          <a:bodyPr anchor="t" rtlCol="false" tIns="0" lIns="0" bIns="0" rIns="0">
            <a:spAutoFit/>
          </a:bodyPr>
          <a:lstStyle/>
          <a:p>
            <a:pPr algn="l">
              <a:lnSpc>
                <a:spcPts val="2800"/>
              </a:lnSpc>
            </a:pPr>
            <a:r>
              <a:rPr lang="en-US" sz="2000" spc="460">
                <a:solidFill>
                  <a:srgbClr val="1C120B"/>
                </a:solidFill>
                <a:latin typeface="DM Sans"/>
                <a:ea typeface="DM Sans"/>
                <a:cs typeface="DM Sans"/>
                <a:sym typeface="DM Sans"/>
              </a:rPr>
              <a:t>PAGE 04</a:t>
            </a:r>
          </a:p>
        </p:txBody>
      </p:sp>
      <p:sp>
        <p:nvSpPr>
          <p:cNvPr name="TextBox 10" id="10"/>
          <p:cNvSpPr txBox="true"/>
          <p:nvPr/>
        </p:nvSpPr>
        <p:spPr>
          <a:xfrm rot="0">
            <a:off x="7836972" y="1122362"/>
            <a:ext cx="10451028" cy="8674736"/>
          </a:xfrm>
          <a:prstGeom prst="rect">
            <a:avLst/>
          </a:prstGeom>
        </p:spPr>
        <p:txBody>
          <a:bodyPr anchor="t" rtlCol="false" tIns="0" lIns="0" bIns="0" rIns="0">
            <a:spAutoFit/>
          </a:bodyPr>
          <a:lstStyle/>
          <a:p>
            <a:pPr algn="l">
              <a:lnSpc>
                <a:spcPts val="4339"/>
              </a:lnSpc>
            </a:pPr>
            <a:r>
              <a:rPr lang="en-US" sz="3099" spc="61">
                <a:solidFill>
                  <a:srgbClr val="1C120B"/>
                </a:solidFill>
                <a:latin typeface="DM Sans"/>
                <a:ea typeface="DM Sans"/>
                <a:cs typeface="DM Sans"/>
                <a:sym typeface="DM Sans"/>
              </a:rPr>
              <a:t>It has often seen that most people are using email, online chat, text and video conferencing on a regular basis. Though, virtual CPA firms offer a comprehensive and state-of-the-art cloud computing, block-chain and automated tax and accounting systems. These technologies enable them to conduct their services virtually and build long-lasting relationships with their clients. Virtual CPA services help clients to meet their need for tax planning for the year ahead.</a:t>
            </a:r>
          </a:p>
          <a:p>
            <a:pPr algn="l">
              <a:lnSpc>
                <a:spcPts val="4339"/>
              </a:lnSpc>
            </a:pPr>
            <a:r>
              <a:rPr lang="en-US" sz="3099" spc="61">
                <a:solidFill>
                  <a:srgbClr val="1C120B"/>
                </a:solidFill>
                <a:latin typeface="DM Sans"/>
                <a:ea typeface="DM Sans"/>
                <a:cs typeface="DM Sans"/>
                <a:sym typeface="DM Sans"/>
              </a:rPr>
              <a:t>If you’re looking to switch to a paperless accounting system, QuickBooks is easy to use and is an affordable solution that allows you to manage your business more efficiently. You can easily view transaction records and prepare custom reports that aid you manage cash flow, monitor income and expenses and make sound business decisions.</a:t>
            </a:r>
          </a:p>
        </p:txBody>
      </p:sp>
      <p:sp>
        <p:nvSpPr>
          <p:cNvPr name="AutoShape 11" id="11"/>
          <p:cNvSpPr/>
          <p:nvPr/>
        </p:nvSpPr>
        <p:spPr>
          <a:xfrm flipV="true">
            <a:off x="-697356" y="860992"/>
            <a:ext cx="19682711" cy="0"/>
          </a:xfrm>
          <a:prstGeom prst="line">
            <a:avLst/>
          </a:prstGeom>
          <a:ln cap="flat" w="19050">
            <a:solidFill>
              <a:srgbClr val="1C120B"/>
            </a:solidFill>
            <a:prstDash val="solid"/>
            <a:headEnd type="none" len="sm" w="sm"/>
            <a:tailEnd type="none" len="sm" w="sm"/>
          </a:ln>
        </p:spPr>
      </p:sp>
      <p:sp>
        <p:nvSpPr>
          <p:cNvPr name="AutoShape 12" id="12"/>
          <p:cNvSpPr/>
          <p:nvPr/>
        </p:nvSpPr>
        <p:spPr>
          <a:xfrm>
            <a:off x="7513870" y="44696"/>
            <a:ext cx="0" cy="10334841"/>
          </a:xfrm>
          <a:prstGeom prst="line">
            <a:avLst/>
          </a:prstGeom>
          <a:ln cap="flat" w="19050">
            <a:solidFill>
              <a:srgbClr val="1C120B"/>
            </a:solidFill>
            <a:prstDash val="solid"/>
            <a:headEnd type="none" len="sm" w="sm"/>
            <a:tailEnd type="none" len="sm" w="sm"/>
          </a:ln>
        </p:spPr>
      </p:sp>
      <p:sp>
        <p:nvSpPr>
          <p:cNvPr name="AutoShape 13" id="13"/>
          <p:cNvSpPr/>
          <p:nvPr/>
        </p:nvSpPr>
        <p:spPr>
          <a:xfrm>
            <a:off x="13860350" y="9938386"/>
            <a:ext cx="5125006" cy="0"/>
          </a:xfrm>
          <a:prstGeom prst="line">
            <a:avLst/>
          </a:prstGeom>
          <a:ln cap="flat" w="19050">
            <a:solidFill>
              <a:srgbClr val="1C120B"/>
            </a:solidFill>
            <a:prstDash val="solid"/>
            <a:headEnd type="none" len="sm" w="sm"/>
            <a:tailEnd type="none" len="sm" w="sm"/>
          </a:ln>
        </p:spPr>
      </p:sp>
      <p:grpSp>
        <p:nvGrpSpPr>
          <p:cNvPr name="Group 14" id="14"/>
          <p:cNvGrpSpPr/>
          <p:nvPr/>
        </p:nvGrpSpPr>
        <p:grpSpPr>
          <a:xfrm rot="0">
            <a:off x="17053921" y="610529"/>
            <a:ext cx="712383" cy="474922"/>
            <a:chOff x="0" y="0"/>
            <a:chExt cx="949844" cy="633229"/>
          </a:xfrm>
        </p:grpSpPr>
        <p:grpSp>
          <p:nvGrpSpPr>
            <p:cNvPr name="Group 15" id="15"/>
            <p:cNvGrpSpPr/>
            <p:nvPr/>
          </p:nvGrpSpPr>
          <p:grpSpPr>
            <a:xfrm rot="0">
              <a:off x="316615" y="0"/>
              <a:ext cx="633229" cy="633229"/>
              <a:chOff x="0" y="0"/>
              <a:chExt cx="812800" cy="812800"/>
            </a:xfrm>
          </p:grpSpPr>
          <p:sp>
            <p:nvSpPr>
              <p:cNvPr name="Freeform 16" id="1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17" id="17"/>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nvGrpSpPr>
            <p:cNvPr name="Group 18" id="18"/>
            <p:cNvGrpSpPr/>
            <p:nvPr/>
          </p:nvGrpSpPr>
          <p:grpSpPr>
            <a:xfrm rot="0">
              <a:off x="0" y="0"/>
              <a:ext cx="633229" cy="633229"/>
              <a:chOff x="0" y="0"/>
              <a:chExt cx="812800" cy="812800"/>
            </a:xfrm>
          </p:grpSpPr>
          <p:sp>
            <p:nvSpPr>
              <p:cNvPr name="Freeform 19" id="1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20" id="20"/>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sp>
        <p:nvSpPr>
          <p:cNvPr name="Freeform 21" id="21"/>
          <p:cNvSpPr/>
          <p:nvPr/>
        </p:nvSpPr>
        <p:spPr>
          <a:xfrm flipH="false" flipV="false" rot="0">
            <a:off x="156368" y="1085451"/>
            <a:ext cx="6744339" cy="6322817"/>
          </a:xfrm>
          <a:custGeom>
            <a:avLst/>
            <a:gdLst/>
            <a:ahLst/>
            <a:cxnLst/>
            <a:rect r="r" b="b" t="t" l="l"/>
            <a:pathLst>
              <a:path h="6322817" w="6744339">
                <a:moveTo>
                  <a:pt x="0" y="0"/>
                </a:moveTo>
                <a:lnTo>
                  <a:pt x="6744339" y="0"/>
                </a:lnTo>
                <a:lnTo>
                  <a:pt x="6744339" y="6322817"/>
                </a:lnTo>
                <a:lnTo>
                  <a:pt x="0" y="6322817"/>
                </a:lnTo>
                <a:lnTo>
                  <a:pt x="0" y="0"/>
                </a:lnTo>
                <a:close/>
              </a:path>
            </a:pathLst>
          </a:custGeom>
          <a:blipFill>
            <a:blip r:embed="rId4"/>
            <a:stretch>
              <a:fillRect l="0" t="0" r="0" b="0"/>
            </a:stretch>
          </a:blipFill>
        </p:spPr>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175970" y="3331954"/>
            <a:ext cx="7129158" cy="7129158"/>
          </a:xfrm>
          <a:custGeom>
            <a:avLst/>
            <a:gdLst/>
            <a:ahLst/>
            <a:cxnLst/>
            <a:rect r="r" b="b" t="t" l="l"/>
            <a:pathLst>
              <a:path h="7129158" w="7129158">
                <a:moveTo>
                  <a:pt x="0" y="0"/>
                </a:moveTo>
                <a:lnTo>
                  <a:pt x="7129158" y="0"/>
                </a:lnTo>
                <a:lnTo>
                  <a:pt x="7129158" y="7129158"/>
                </a:lnTo>
                <a:lnTo>
                  <a:pt x="0" y="7129158"/>
                </a:lnTo>
                <a:lnTo>
                  <a:pt x="0" y="0"/>
                </a:lnTo>
                <a:close/>
              </a:path>
            </a:pathLst>
          </a:custGeom>
          <a:blipFill>
            <a:blip r:embed="rId2">
              <a:alphaModFix amt="80000"/>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52280" y="-177030"/>
            <a:ext cx="18392559" cy="4823905"/>
            <a:chOff x="0" y="0"/>
            <a:chExt cx="4844131" cy="1270493"/>
          </a:xfrm>
        </p:grpSpPr>
        <p:sp>
          <p:nvSpPr>
            <p:cNvPr name="Freeform 4" id="4"/>
            <p:cNvSpPr/>
            <p:nvPr/>
          </p:nvSpPr>
          <p:spPr>
            <a:xfrm flipH="false" flipV="false" rot="0">
              <a:off x="0" y="0"/>
              <a:ext cx="4844131" cy="1270493"/>
            </a:xfrm>
            <a:custGeom>
              <a:avLst/>
              <a:gdLst/>
              <a:ahLst/>
              <a:cxnLst/>
              <a:rect r="r" b="b" t="t" l="l"/>
              <a:pathLst>
                <a:path h="1270493" w="4844131">
                  <a:moveTo>
                    <a:pt x="0" y="0"/>
                  </a:moveTo>
                  <a:lnTo>
                    <a:pt x="4844131" y="0"/>
                  </a:lnTo>
                  <a:lnTo>
                    <a:pt x="4844131" y="1270493"/>
                  </a:lnTo>
                  <a:lnTo>
                    <a:pt x="0" y="1270493"/>
                  </a:lnTo>
                  <a:close/>
                </a:path>
              </a:pathLst>
            </a:custGeom>
            <a:solidFill>
              <a:srgbClr val="D0DDDE"/>
            </a:solidFill>
          </p:spPr>
        </p:sp>
        <p:sp>
          <p:nvSpPr>
            <p:cNvPr name="TextBox 5" id="5"/>
            <p:cNvSpPr txBox="true"/>
            <p:nvPr/>
          </p:nvSpPr>
          <p:spPr>
            <a:xfrm>
              <a:off x="0" y="-47625"/>
              <a:ext cx="4844131" cy="1318118"/>
            </a:xfrm>
            <a:prstGeom prst="rect">
              <a:avLst/>
            </a:prstGeom>
          </p:spPr>
          <p:txBody>
            <a:bodyPr anchor="ctr" rtlCol="false" tIns="50800" lIns="50800" bIns="50800" rIns="50800"/>
            <a:lstStyle/>
            <a:p>
              <a:pPr algn="ctr">
                <a:lnSpc>
                  <a:spcPts val="2800"/>
                </a:lnSpc>
              </a:pPr>
            </a:p>
          </p:txBody>
        </p:sp>
      </p:grpSp>
      <p:sp>
        <p:nvSpPr>
          <p:cNvPr name="AutoShape 6" id="6"/>
          <p:cNvSpPr/>
          <p:nvPr/>
        </p:nvSpPr>
        <p:spPr>
          <a:xfrm flipV="true">
            <a:off x="-697356" y="4659878"/>
            <a:ext cx="19682711" cy="0"/>
          </a:xfrm>
          <a:prstGeom prst="line">
            <a:avLst/>
          </a:prstGeom>
          <a:ln cap="flat" w="19050">
            <a:solidFill>
              <a:srgbClr val="1C120B"/>
            </a:solidFill>
            <a:prstDash val="solid"/>
            <a:headEnd type="none" len="sm" w="sm"/>
            <a:tailEnd type="none" len="sm" w="sm"/>
          </a:ln>
        </p:spPr>
      </p:sp>
      <p:sp>
        <p:nvSpPr>
          <p:cNvPr name="TextBox 7" id="7"/>
          <p:cNvSpPr txBox="true"/>
          <p:nvPr/>
        </p:nvSpPr>
        <p:spPr>
          <a:xfrm rot="0">
            <a:off x="1409303" y="5710872"/>
            <a:ext cx="16611115" cy="3583941"/>
          </a:xfrm>
          <a:prstGeom prst="rect">
            <a:avLst/>
          </a:prstGeom>
        </p:spPr>
        <p:txBody>
          <a:bodyPr anchor="t" rtlCol="false" tIns="0" lIns="0" bIns="0" rIns="0">
            <a:spAutoFit/>
          </a:bodyPr>
          <a:lstStyle/>
          <a:p>
            <a:pPr algn="l">
              <a:lnSpc>
                <a:spcPts val="4059"/>
              </a:lnSpc>
            </a:pPr>
            <a:r>
              <a:rPr lang="en-US" sz="2899" spc="57">
                <a:solidFill>
                  <a:srgbClr val="1C120B"/>
                </a:solidFill>
                <a:latin typeface="DM Sans"/>
                <a:ea typeface="DM Sans"/>
                <a:cs typeface="DM Sans"/>
                <a:sym typeface="DM Sans"/>
              </a:rPr>
              <a:t>When you use accounting software like QuickBooks, you’ll have more time to focus on what you do best, which is run your business. </a:t>
            </a:r>
            <a:r>
              <a:rPr lang="en-US" sz="2899" spc="57" u="sng">
                <a:solidFill>
                  <a:srgbClr val="1C120B"/>
                </a:solidFill>
                <a:latin typeface="DM Sans"/>
                <a:ea typeface="DM Sans"/>
                <a:cs typeface="DM Sans"/>
                <a:sym typeface="DM Sans"/>
                <a:hlinkClick r:id="rId4" tooltip="https://kauffmankimcpa.com/"/>
              </a:rPr>
              <a:t>Quickbooks Advisor Columbia MD</a:t>
            </a:r>
            <a:r>
              <a:rPr lang="en-US" sz="2899" spc="57">
                <a:solidFill>
                  <a:srgbClr val="1C120B"/>
                </a:solidFill>
                <a:latin typeface="DM Sans"/>
                <a:ea typeface="DM Sans"/>
                <a:cs typeface="DM Sans"/>
                <a:sym typeface="DM Sans"/>
              </a:rPr>
              <a:t> set up your QuickBooks software based on your business, provide employee training to you and your employees, periodic tune-ups which include review your business transaction and organizing your bookkeeping system. With the help of their QuickBooks — a financial management tool you can simplify your workflow processes, reduces paperwork clutter and even saves your business time and money.</a:t>
            </a:r>
          </a:p>
        </p:txBody>
      </p:sp>
      <p:sp>
        <p:nvSpPr>
          <p:cNvPr name="TextBox 8" id="8"/>
          <p:cNvSpPr txBox="true"/>
          <p:nvPr/>
        </p:nvSpPr>
        <p:spPr>
          <a:xfrm rot="0">
            <a:off x="1676885" y="9566866"/>
            <a:ext cx="2500635" cy="349250"/>
          </a:xfrm>
          <a:prstGeom prst="rect">
            <a:avLst/>
          </a:prstGeom>
        </p:spPr>
        <p:txBody>
          <a:bodyPr anchor="t" rtlCol="false" tIns="0" lIns="0" bIns="0" rIns="0">
            <a:spAutoFit/>
          </a:bodyPr>
          <a:lstStyle/>
          <a:p>
            <a:pPr algn="l">
              <a:lnSpc>
                <a:spcPts val="2800"/>
              </a:lnSpc>
            </a:pPr>
            <a:r>
              <a:rPr lang="en-US" sz="2000" spc="460">
                <a:solidFill>
                  <a:srgbClr val="1C120B"/>
                </a:solidFill>
                <a:latin typeface="DM Sans"/>
                <a:ea typeface="DM Sans"/>
                <a:cs typeface="DM Sans"/>
                <a:sym typeface="DM Sans"/>
              </a:rPr>
              <a:t>PAGE 05</a:t>
            </a:r>
          </a:p>
        </p:txBody>
      </p:sp>
      <p:sp>
        <p:nvSpPr>
          <p:cNvPr name="AutoShape 9" id="9"/>
          <p:cNvSpPr/>
          <p:nvPr/>
        </p:nvSpPr>
        <p:spPr>
          <a:xfrm>
            <a:off x="898897" y="4669403"/>
            <a:ext cx="0" cy="6176602"/>
          </a:xfrm>
          <a:prstGeom prst="line">
            <a:avLst/>
          </a:prstGeom>
          <a:ln cap="flat" w="19050">
            <a:solidFill>
              <a:srgbClr val="1C120B"/>
            </a:solidFill>
            <a:prstDash val="solid"/>
            <a:headEnd type="none" len="sm" w="sm"/>
            <a:tailEnd type="none" len="sm" w="sm"/>
          </a:ln>
        </p:spPr>
      </p:sp>
      <p:grpSp>
        <p:nvGrpSpPr>
          <p:cNvPr name="Group 10" id="10"/>
          <p:cNvGrpSpPr/>
          <p:nvPr/>
        </p:nvGrpSpPr>
        <p:grpSpPr>
          <a:xfrm rot="5400000">
            <a:off x="533180" y="9413543"/>
            <a:ext cx="712383" cy="474922"/>
            <a:chOff x="0" y="0"/>
            <a:chExt cx="949844" cy="633229"/>
          </a:xfrm>
        </p:grpSpPr>
        <p:grpSp>
          <p:nvGrpSpPr>
            <p:cNvPr name="Group 11" id="11"/>
            <p:cNvGrpSpPr/>
            <p:nvPr/>
          </p:nvGrpSpPr>
          <p:grpSpPr>
            <a:xfrm rot="0">
              <a:off x="316615" y="0"/>
              <a:ext cx="633229" cy="633229"/>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13" id="13"/>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nvGrpSpPr>
            <p:cNvPr name="Group 14" id="14"/>
            <p:cNvGrpSpPr/>
            <p:nvPr/>
          </p:nvGrpSpPr>
          <p:grpSpPr>
            <a:xfrm rot="0">
              <a:off x="0" y="0"/>
              <a:ext cx="633229" cy="633229"/>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16" id="16"/>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grpSp>
        <p:nvGrpSpPr>
          <p:cNvPr name="Group 17" id="17"/>
          <p:cNvGrpSpPr/>
          <p:nvPr/>
        </p:nvGrpSpPr>
        <p:grpSpPr>
          <a:xfrm rot="0">
            <a:off x="8394323" y="-148455"/>
            <a:ext cx="8991918" cy="5825878"/>
            <a:chOff x="0" y="0"/>
            <a:chExt cx="9759099" cy="6322936"/>
          </a:xfrm>
        </p:grpSpPr>
        <p:sp>
          <p:nvSpPr>
            <p:cNvPr name="Freeform 18" id="18"/>
            <p:cNvSpPr/>
            <p:nvPr/>
          </p:nvSpPr>
          <p:spPr>
            <a:xfrm flipH="false" flipV="false" rot="0">
              <a:off x="0" y="0"/>
              <a:ext cx="9759188" cy="6322949"/>
            </a:xfrm>
            <a:custGeom>
              <a:avLst/>
              <a:gdLst/>
              <a:ahLst/>
              <a:cxnLst/>
              <a:rect r="r" b="b" t="t" l="l"/>
              <a:pathLst>
                <a:path h="6322949" w="9759188">
                  <a:moveTo>
                    <a:pt x="0" y="0"/>
                  </a:moveTo>
                  <a:lnTo>
                    <a:pt x="0" y="5545201"/>
                  </a:lnTo>
                  <a:cubicBezTo>
                    <a:pt x="0" y="5974715"/>
                    <a:pt x="348234" y="6322949"/>
                    <a:pt x="777748" y="6322949"/>
                  </a:cubicBezTo>
                  <a:lnTo>
                    <a:pt x="8981440" y="6322949"/>
                  </a:lnTo>
                  <a:cubicBezTo>
                    <a:pt x="9410954" y="6322949"/>
                    <a:pt x="9759188" y="5974715"/>
                    <a:pt x="9759188" y="5545201"/>
                  </a:cubicBezTo>
                  <a:lnTo>
                    <a:pt x="9759188" y="0"/>
                  </a:lnTo>
                  <a:close/>
                </a:path>
              </a:pathLst>
            </a:custGeom>
            <a:blipFill>
              <a:blip r:embed="rId5"/>
              <a:stretch>
                <a:fillRect l="0" t="-25087" r="0" b="-25087"/>
              </a:stretch>
            </a:blipFill>
          </p:spPr>
        </p:sp>
      </p:grpSp>
      <p:grpSp>
        <p:nvGrpSpPr>
          <p:cNvPr name="Group 19" id="19"/>
          <p:cNvGrpSpPr/>
          <p:nvPr/>
        </p:nvGrpSpPr>
        <p:grpSpPr>
          <a:xfrm rot="0">
            <a:off x="889372" y="-65118"/>
            <a:ext cx="3213617" cy="4160828"/>
            <a:chOff x="0" y="0"/>
            <a:chExt cx="3787305" cy="4903610"/>
          </a:xfrm>
        </p:grpSpPr>
        <p:sp>
          <p:nvSpPr>
            <p:cNvPr name="Freeform 20" id="20"/>
            <p:cNvSpPr/>
            <p:nvPr/>
          </p:nvSpPr>
          <p:spPr>
            <a:xfrm flipH="false" flipV="false" rot="0">
              <a:off x="0" y="0"/>
              <a:ext cx="3787267" cy="4903597"/>
            </a:xfrm>
            <a:custGeom>
              <a:avLst/>
              <a:gdLst/>
              <a:ahLst/>
              <a:cxnLst/>
              <a:rect r="r" b="b" t="t" l="l"/>
              <a:pathLst>
                <a:path h="4903597" w="3787267">
                  <a:moveTo>
                    <a:pt x="0" y="0"/>
                  </a:moveTo>
                  <a:lnTo>
                    <a:pt x="0" y="4141597"/>
                  </a:lnTo>
                  <a:cubicBezTo>
                    <a:pt x="0" y="4562475"/>
                    <a:pt x="341122" y="4903597"/>
                    <a:pt x="762000" y="4903597"/>
                  </a:cubicBezTo>
                  <a:lnTo>
                    <a:pt x="3787267" y="4903597"/>
                  </a:lnTo>
                  <a:lnTo>
                    <a:pt x="3787267" y="0"/>
                  </a:lnTo>
                  <a:close/>
                </a:path>
              </a:pathLst>
            </a:custGeom>
            <a:blipFill>
              <a:blip r:embed="rId6"/>
              <a:stretch>
                <a:fillRect l="-8852" t="0" r="-8852" b="0"/>
              </a:stretch>
            </a:blipFill>
          </p:spPr>
        </p:sp>
      </p:grpSp>
      <p:grpSp>
        <p:nvGrpSpPr>
          <p:cNvPr name="Group 21" id="21"/>
          <p:cNvGrpSpPr/>
          <p:nvPr/>
        </p:nvGrpSpPr>
        <p:grpSpPr>
          <a:xfrm rot="0">
            <a:off x="4641847" y="-62925"/>
            <a:ext cx="3213617" cy="4160828"/>
            <a:chOff x="0" y="0"/>
            <a:chExt cx="3787305" cy="4903610"/>
          </a:xfrm>
        </p:grpSpPr>
        <p:sp>
          <p:nvSpPr>
            <p:cNvPr name="Freeform 22" id="22"/>
            <p:cNvSpPr/>
            <p:nvPr/>
          </p:nvSpPr>
          <p:spPr>
            <a:xfrm flipH="false" flipV="false" rot="0">
              <a:off x="0" y="0"/>
              <a:ext cx="3787267" cy="4903597"/>
            </a:xfrm>
            <a:custGeom>
              <a:avLst/>
              <a:gdLst/>
              <a:ahLst/>
              <a:cxnLst/>
              <a:rect r="r" b="b" t="t" l="l"/>
              <a:pathLst>
                <a:path h="4903597" w="3787267">
                  <a:moveTo>
                    <a:pt x="0" y="0"/>
                  </a:moveTo>
                  <a:lnTo>
                    <a:pt x="0" y="4141597"/>
                  </a:lnTo>
                  <a:cubicBezTo>
                    <a:pt x="0" y="4562475"/>
                    <a:pt x="341122" y="4903597"/>
                    <a:pt x="762000" y="4903597"/>
                  </a:cubicBezTo>
                  <a:lnTo>
                    <a:pt x="3787267" y="4903597"/>
                  </a:lnTo>
                  <a:lnTo>
                    <a:pt x="3787267" y="0"/>
                  </a:lnTo>
                  <a:close/>
                </a:path>
              </a:pathLst>
            </a:custGeom>
            <a:blipFill>
              <a:blip r:embed="rId7"/>
              <a:stretch>
                <a:fillRect l="-16536" t="0" r="-16536" b="0"/>
              </a:stretch>
            </a:blipFill>
          </p:spPr>
        </p:sp>
      </p:grpSp>
      <p:sp>
        <p:nvSpPr>
          <p:cNvPr name="AutoShape 23" id="23"/>
          <p:cNvSpPr/>
          <p:nvPr/>
        </p:nvSpPr>
        <p:spPr>
          <a:xfrm flipV="true">
            <a:off x="3685533" y="9755779"/>
            <a:ext cx="19682711" cy="0"/>
          </a:xfrm>
          <a:prstGeom prst="line">
            <a:avLst/>
          </a:prstGeom>
          <a:ln cap="flat" w="19050">
            <a:solidFill>
              <a:srgbClr val="1C120B"/>
            </a:solidFill>
            <a:prstDash val="solid"/>
            <a:headEnd type="none" len="sm" w="sm"/>
            <a:tailEnd type="none" len="sm" w="sm"/>
          </a:ln>
        </p:spPr>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D0DDDE"/>
        </a:solidFill>
      </p:bgPr>
    </p:bg>
    <p:spTree>
      <p:nvGrpSpPr>
        <p:cNvPr id="1" name=""/>
        <p:cNvGrpSpPr/>
        <p:nvPr/>
      </p:nvGrpSpPr>
      <p:grpSpPr>
        <a:xfrm>
          <a:off x="0" y="0"/>
          <a:ext cx="0" cy="0"/>
          <a:chOff x="0" y="0"/>
          <a:chExt cx="0" cy="0"/>
        </a:xfrm>
      </p:grpSpPr>
      <p:sp>
        <p:nvSpPr>
          <p:cNvPr name="Freeform 2" id="2"/>
          <p:cNvSpPr/>
          <p:nvPr/>
        </p:nvSpPr>
        <p:spPr>
          <a:xfrm flipH="false" flipV="false" rot="0">
            <a:off x="2242097" y="-1076308"/>
            <a:ext cx="7129158" cy="7129158"/>
          </a:xfrm>
          <a:custGeom>
            <a:avLst/>
            <a:gdLst/>
            <a:ahLst/>
            <a:cxnLst/>
            <a:rect r="r" b="b" t="t" l="l"/>
            <a:pathLst>
              <a:path h="7129158" w="7129158">
                <a:moveTo>
                  <a:pt x="0" y="0"/>
                </a:moveTo>
                <a:lnTo>
                  <a:pt x="7129157" y="0"/>
                </a:lnTo>
                <a:lnTo>
                  <a:pt x="7129157" y="7129158"/>
                </a:lnTo>
                <a:lnTo>
                  <a:pt x="0" y="7129158"/>
                </a:lnTo>
                <a:lnTo>
                  <a:pt x="0" y="0"/>
                </a:lnTo>
                <a:close/>
              </a:path>
            </a:pathLst>
          </a:custGeom>
          <a:blipFill>
            <a:blip r:embed="rId2">
              <a:alphaModFix amt="80000"/>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9031164" y="860992"/>
            <a:ext cx="9309116" cy="9426008"/>
            <a:chOff x="0" y="0"/>
            <a:chExt cx="2451784" cy="2482570"/>
          </a:xfrm>
        </p:grpSpPr>
        <p:sp>
          <p:nvSpPr>
            <p:cNvPr name="Freeform 4" id="4"/>
            <p:cNvSpPr/>
            <p:nvPr/>
          </p:nvSpPr>
          <p:spPr>
            <a:xfrm flipH="false" flipV="false" rot="0">
              <a:off x="0" y="0"/>
              <a:ext cx="2451783" cy="2482570"/>
            </a:xfrm>
            <a:custGeom>
              <a:avLst/>
              <a:gdLst/>
              <a:ahLst/>
              <a:cxnLst/>
              <a:rect r="r" b="b" t="t" l="l"/>
              <a:pathLst>
                <a:path h="2482570" w="2451783">
                  <a:moveTo>
                    <a:pt x="0" y="0"/>
                  </a:moveTo>
                  <a:lnTo>
                    <a:pt x="2451783" y="0"/>
                  </a:lnTo>
                  <a:lnTo>
                    <a:pt x="2451783" y="2482570"/>
                  </a:lnTo>
                  <a:lnTo>
                    <a:pt x="0" y="2482570"/>
                  </a:lnTo>
                  <a:close/>
                </a:path>
              </a:pathLst>
            </a:custGeom>
            <a:solidFill>
              <a:srgbClr val="FFFFFF"/>
            </a:solidFill>
          </p:spPr>
        </p:sp>
        <p:sp>
          <p:nvSpPr>
            <p:cNvPr name="TextBox 5" id="5"/>
            <p:cNvSpPr txBox="true"/>
            <p:nvPr/>
          </p:nvSpPr>
          <p:spPr>
            <a:xfrm>
              <a:off x="0" y="-47625"/>
              <a:ext cx="2451784" cy="2530195"/>
            </a:xfrm>
            <a:prstGeom prst="rect">
              <a:avLst/>
            </a:prstGeom>
          </p:spPr>
          <p:txBody>
            <a:bodyPr anchor="ctr" rtlCol="false" tIns="50800" lIns="50800" bIns="50800" rIns="50800"/>
            <a:lstStyle/>
            <a:p>
              <a:pPr algn="ctr">
                <a:lnSpc>
                  <a:spcPts val="2800"/>
                </a:lnSpc>
              </a:pPr>
            </a:p>
          </p:txBody>
        </p:sp>
      </p:grpSp>
      <p:sp>
        <p:nvSpPr>
          <p:cNvPr name="AutoShape 6" id="6"/>
          <p:cNvSpPr/>
          <p:nvPr/>
        </p:nvSpPr>
        <p:spPr>
          <a:xfrm flipH="true">
            <a:off x="898897" y="851490"/>
            <a:ext cx="0" cy="9728519"/>
          </a:xfrm>
          <a:prstGeom prst="line">
            <a:avLst/>
          </a:prstGeom>
          <a:ln cap="flat" w="19050">
            <a:solidFill>
              <a:srgbClr val="1C120B"/>
            </a:solidFill>
            <a:prstDash val="solid"/>
            <a:headEnd type="none" len="sm" w="sm"/>
            <a:tailEnd type="none" len="sm" w="sm"/>
          </a:ln>
        </p:spPr>
      </p:sp>
      <p:grpSp>
        <p:nvGrpSpPr>
          <p:cNvPr name="Group 7" id="7"/>
          <p:cNvGrpSpPr/>
          <p:nvPr/>
        </p:nvGrpSpPr>
        <p:grpSpPr>
          <a:xfrm rot="5400000">
            <a:off x="542705" y="9377030"/>
            <a:ext cx="712383" cy="474922"/>
            <a:chOff x="0" y="0"/>
            <a:chExt cx="949844" cy="633229"/>
          </a:xfrm>
        </p:grpSpPr>
        <p:grpSp>
          <p:nvGrpSpPr>
            <p:cNvPr name="Group 8" id="8"/>
            <p:cNvGrpSpPr/>
            <p:nvPr/>
          </p:nvGrpSpPr>
          <p:grpSpPr>
            <a:xfrm rot="0">
              <a:off x="316615" y="0"/>
              <a:ext cx="633229" cy="633229"/>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10" id="10"/>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nvGrpSpPr>
            <p:cNvPr name="Group 11" id="11"/>
            <p:cNvGrpSpPr/>
            <p:nvPr/>
          </p:nvGrpSpPr>
          <p:grpSpPr>
            <a:xfrm rot="0">
              <a:off x="0" y="0"/>
              <a:ext cx="633229" cy="633229"/>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13" id="13"/>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sp>
        <p:nvSpPr>
          <p:cNvPr name="AutoShape 14" id="14"/>
          <p:cNvSpPr/>
          <p:nvPr/>
        </p:nvSpPr>
        <p:spPr>
          <a:xfrm flipV="true">
            <a:off x="-697356" y="860992"/>
            <a:ext cx="19682711" cy="0"/>
          </a:xfrm>
          <a:prstGeom prst="line">
            <a:avLst/>
          </a:prstGeom>
          <a:ln cap="flat" w="19050">
            <a:solidFill>
              <a:srgbClr val="1C120B"/>
            </a:solidFill>
            <a:prstDash val="solid"/>
            <a:headEnd type="none" len="sm" w="sm"/>
            <a:tailEnd type="none" len="sm" w="sm"/>
          </a:ln>
        </p:spPr>
      </p:sp>
      <p:grpSp>
        <p:nvGrpSpPr>
          <p:cNvPr name="Group 15" id="15"/>
          <p:cNvGrpSpPr/>
          <p:nvPr/>
        </p:nvGrpSpPr>
        <p:grpSpPr>
          <a:xfrm rot="0">
            <a:off x="9031164" y="5696682"/>
            <a:ext cx="9256836" cy="9256836"/>
            <a:chOff x="0" y="0"/>
            <a:chExt cx="812800" cy="812800"/>
          </a:xfrm>
        </p:grpSpPr>
        <p:sp>
          <p:nvSpPr>
            <p:cNvPr name="Freeform 16" id="1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17" id="17"/>
            <p:cNvSpPr txBox="true"/>
            <p:nvPr/>
          </p:nvSpPr>
          <p:spPr>
            <a:xfrm>
              <a:off x="76200" y="38100"/>
              <a:ext cx="660400" cy="698500"/>
            </a:xfrm>
            <a:prstGeom prst="rect">
              <a:avLst/>
            </a:prstGeom>
          </p:spPr>
          <p:txBody>
            <a:bodyPr anchor="ctr" rtlCol="false" tIns="872605" lIns="872605" bIns="872605" rIns="872605"/>
            <a:lstStyle/>
            <a:p>
              <a:pPr algn="ctr">
                <a:lnSpc>
                  <a:spcPts val="2799"/>
                </a:lnSpc>
              </a:pPr>
            </a:p>
          </p:txBody>
        </p:sp>
      </p:grpSp>
      <p:grpSp>
        <p:nvGrpSpPr>
          <p:cNvPr name="Group 18" id="18"/>
          <p:cNvGrpSpPr/>
          <p:nvPr/>
        </p:nvGrpSpPr>
        <p:grpSpPr>
          <a:xfrm rot="0">
            <a:off x="10043914" y="1682483"/>
            <a:ext cx="3488508" cy="3488494"/>
            <a:chOff x="0" y="0"/>
            <a:chExt cx="6350025" cy="6350000"/>
          </a:xfrm>
        </p:grpSpPr>
        <p:sp>
          <p:nvSpPr>
            <p:cNvPr name="Freeform 19" id="19"/>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4"/>
              <a:stretch>
                <a:fillRect l="0" t="-5000" r="0" b="-5000"/>
              </a:stretch>
            </a:blipFill>
          </p:spPr>
        </p:sp>
      </p:grpSp>
      <p:grpSp>
        <p:nvGrpSpPr>
          <p:cNvPr name="Group 20" id="20"/>
          <p:cNvGrpSpPr/>
          <p:nvPr/>
        </p:nvGrpSpPr>
        <p:grpSpPr>
          <a:xfrm rot="0">
            <a:off x="13805104" y="1682483"/>
            <a:ext cx="3488494" cy="3488494"/>
            <a:chOff x="0" y="0"/>
            <a:chExt cx="3282950" cy="3282950"/>
          </a:xfrm>
        </p:grpSpPr>
        <p:sp>
          <p:nvSpPr>
            <p:cNvPr name="Freeform 21" id="21"/>
            <p:cNvSpPr/>
            <p:nvPr/>
          </p:nvSpPr>
          <p:spPr>
            <a:xfrm flipH="false" flipV="false" rot="0">
              <a:off x="0" y="0"/>
              <a:ext cx="3282950" cy="3282950"/>
            </a:xfrm>
            <a:custGeom>
              <a:avLst/>
              <a:gdLst/>
              <a:ahLst/>
              <a:cxnLst/>
              <a:rect r="r" b="b" t="t" l="l"/>
              <a:pathLst>
                <a:path h="3282950" w="3282950">
                  <a:moveTo>
                    <a:pt x="0" y="0"/>
                  </a:moveTo>
                  <a:lnTo>
                    <a:pt x="2532380" y="0"/>
                  </a:lnTo>
                  <a:cubicBezTo>
                    <a:pt x="2946400" y="0"/>
                    <a:pt x="3282950" y="336550"/>
                    <a:pt x="3282950" y="750570"/>
                  </a:cubicBezTo>
                  <a:lnTo>
                    <a:pt x="3282950" y="3282950"/>
                  </a:lnTo>
                  <a:lnTo>
                    <a:pt x="0" y="3282950"/>
                  </a:lnTo>
                  <a:lnTo>
                    <a:pt x="0" y="0"/>
                  </a:lnTo>
                  <a:close/>
                </a:path>
              </a:pathLst>
            </a:custGeom>
            <a:blipFill>
              <a:blip r:embed="rId5"/>
              <a:stretch>
                <a:fillRect l="-3333" t="0" r="-3333" b="0"/>
              </a:stretch>
            </a:blipFill>
          </p:spPr>
        </p:sp>
      </p:grpSp>
      <p:sp>
        <p:nvSpPr>
          <p:cNvPr name="TextBox 22" id="22"/>
          <p:cNvSpPr txBox="true"/>
          <p:nvPr/>
        </p:nvSpPr>
        <p:spPr>
          <a:xfrm rot="0">
            <a:off x="1556602" y="9621433"/>
            <a:ext cx="2500635" cy="349250"/>
          </a:xfrm>
          <a:prstGeom prst="rect">
            <a:avLst/>
          </a:prstGeom>
        </p:spPr>
        <p:txBody>
          <a:bodyPr anchor="t" rtlCol="false" tIns="0" lIns="0" bIns="0" rIns="0">
            <a:spAutoFit/>
          </a:bodyPr>
          <a:lstStyle/>
          <a:p>
            <a:pPr algn="l">
              <a:lnSpc>
                <a:spcPts val="2800"/>
              </a:lnSpc>
            </a:pPr>
            <a:r>
              <a:rPr lang="en-US" sz="2000" spc="460">
                <a:solidFill>
                  <a:srgbClr val="1C120B"/>
                </a:solidFill>
                <a:latin typeface="DM Sans"/>
                <a:ea typeface="DM Sans"/>
                <a:cs typeface="DM Sans"/>
                <a:sym typeface="DM Sans"/>
              </a:rPr>
              <a:t>PAGE 06</a:t>
            </a:r>
          </a:p>
        </p:txBody>
      </p:sp>
      <p:sp>
        <p:nvSpPr>
          <p:cNvPr name="TextBox 23" id="23"/>
          <p:cNvSpPr txBox="true"/>
          <p:nvPr/>
        </p:nvSpPr>
        <p:spPr>
          <a:xfrm rot="0">
            <a:off x="1174458" y="981075"/>
            <a:ext cx="7590006" cy="8551545"/>
          </a:xfrm>
          <a:prstGeom prst="rect">
            <a:avLst/>
          </a:prstGeom>
        </p:spPr>
        <p:txBody>
          <a:bodyPr anchor="t" rtlCol="false" tIns="0" lIns="0" bIns="0" rIns="0">
            <a:spAutoFit/>
          </a:bodyPr>
          <a:lstStyle/>
          <a:p>
            <a:pPr algn="l">
              <a:lnSpc>
                <a:spcPts val="3779"/>
              </a:lnSpc>
            </a:pPr>
            <a:r>
              <a:rPr lang="en-US" sz="2699" spc="53">
                <a:solidFill>
                  <a:srgbClr val="1C120B"/>
                </a:solidFill>
                <a:latin typeface="DM Sans"/>
                <a:ea typeface="DM Sans"/>
                <a:cs typeface="DM Sans"/>
                <a:sym typeface="DM Sans"/>
              </a:rPr>
              <a:t>Opt the QuickBooks accounting software package that helps small and medium businesses run their affairs smoothly. Choosing the right QuickBooks software version can help you run your business more efficiently. The QuickBooks Pro version includes additional costs without the added functionalities. However, it depends on your business needs.</a:t>
            </a:r>
          </a:p>
          <a:p>
            <a:pPr algn="l">
              <a:lnSpc>
                <a:spcPts val="3779"/>
              </a:lnSpc>
            </a:pPr>
            <a:r>
              <a:rPr lang="en-US" sz="2699" spc="53">
                <a:solidFill>
                  <a:srgbClr val="1C120B"/>
                </a:solidFill>
                <a:latin typeface="DM Sans"/>
                <a:ea typeface="DM Sans"/>
                <a:cs typeface="DM Sans"/>
                <a:sym typeface="DM Sans"/>
              </a:rPr>
              <a:t>QuickBooks Online plans are more popular than the desktop version and is less expensive. You can choose from different plans including QuickBooks Self-Employed plan, QuickBooks Self-Employed Tax Bundle plan, QuickBooks Self-Employed Live Tax Bundle and many more. These help you to track income, expenses, sales, sales tax, and maximize tax deductions.</a:t>
            </a:r>
          </a:p>
        </p:txBody>
      </p:sp>
      <p:grpSp>
        <p:nvGrpSpPr>
          <p:cNvPr name="Group 24" id="24"/>
          <p:cNvGrpSpPr/>
          <p:nvPr/>
        </p:nvGrpSpPr>
        <p:grpSpPr>
          <a:xfrm rot="0">
            <a:off x="10025566" y="5432665"/>
            <a:ext cx="3488508" cy="3488494"/>
            <a:chOff x="0" y="0"/>
            <a:chExt cx="6350025" cy="6350000"/>
          </a:xfrm>
        </p:grpSpPr>
        <p:sp>
          <p:nvSpPr>
            <p:cNvPr name="Freeform 25" id="25"/>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6"/>
              <a:stretch>
                <a:fillRect l="-1388" t="0" r="-1388" b="0"/>
              </a:stretch>
            </a:blipFill>
          </p:spPr>
        </p:sp>
      </p:grpSp>
      <p:grpSp>
        <p:nvGrpSpPr>
          <p:cNvPr name="Group 26" id="26"/>
          <p:cNvGrpSpPr/>
          <p:nvPr/>
        </p:nvGrpSpPr>
        <p:grpSpPr>
          <a:xfrm rot="0">
            <a:off x="13786743" y="5432665"/>
            <a:ext cx="3488508" cy="3488494"/>
            <a:chOff x="0" y="0"/>
            <a:chExt cx="6350025" cy="6350000"/>
          </a:xfrm>
        </p:grpSpPr>
        <p:sp>
          <p:nvSpPr>
            <p:cNvPr name="Freeform 27" id="27"/>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7"/>
              <a:stretch>
                <a:fillRect l="-1388" t="0" r="-1388" b="0"/>
              </a:stretch>
            </a:blipFill>
          </p:spPr>
        </p:sp>
      </p:grpSp>
      <p:sp>
        <p:nvSpPr>
          <p:cNvPr name="AutoShape 28" id="28"/>
          <p:cNvSpPr/>
          <p:nvPr/>
        </p:nvSpPr>
        <p:spPr>
          <a:xfrm>
            <a:off x="9031164" y="870517"/>
            <a:ext cx="0" cy="10334841"/>
          </a:xfrm>
          <a:prstGeom prst="line">
            <a:avLst/>
          </a:prstGeom>
          <a:ln cap="flat" w="19050">
            <a:solidFill>
              <a:srgbClr val="1C120B"/>
            </a:solidFill>
            <a:prstDash val="solid"/>
            <a:headEnd type="none" len="sm" w="sm"/>
            <a:tailEnd type="none" len="sm" w="sm"/>
          </a:ln>
        </p:spPr>
      </p:sp>
      <p:grpSp>
        <p:nvGrpSpPr>
          <p:cNvPr name="Group 29" id="29"/>
          <p:cNvGrpSpPr/>
          <p:nvPr/>
        </p:nvGrpSpPr>
        <p:grpSpPr>
          <a:xfrm rot="0">
            <a:off x="17053921" y="610529"/>
            <a:ext cx="712383" cy="474922"/>
            <a:chOff x="0" y="0"/>
            <a:chExt cx="949844" cy="633229"/>
          </a:xfrm>
        </p:grpSpPr>
        <p:grpSp>
          <p:nvGrpSpPr>
            <p:cNvPr name="Group 30" id="30"/>
            <p:cNvGrpSpPr/>
            <p:nvPr/>
          </p:nvGrpSpPr>
          <p:grpSpPr>
            <a:xfrm rot="0">
              <a:off x="316615" y="0"/>
              <a:ext cx="633229" cy="633229"/>
              <a:chOff x="0" y="0"/>
              <a:chExt cx="812800" cy="812800"/>
            </a:xfrm>
          </p:grpSpPr>
          <p:sp>
            <p:nvSpPr>
              <p:cNvPr name="Freeform 31" id="3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32" id="32"/>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nvGrpSpPr>
            <p:cNvPr name="Group 33" id="33"/>
            <p:cNvGrpSpPr/>
            <p:nvPr/>
          </p:nvGrpSpPr>
          <p:grpSpPr>
            <a:xfrm rot="0">
              <a:off x="0" y="0"/>
              <a:ext cx="633229" cy="633229"/>
              <a:chOff x="0" y="0"/>
              <a:chExt cx="812800" cy="812800"/>
            </a:xfrm>
          </p:grpSpPr>
          <p:sp>
            <p:nvSpPr>
              <p:cNvPr name="Freeform 34" id="3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35" id="35"/>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127978" y="-1050023"/>
            <a:ext cx="7129158" cy="7129158"/>
          </a:xfrm>
          <a:custGeom>
            <a:avLst/>
            <a:gdLst/>
            <a:ahLst/>
            <a:cxnLst/>
            <a:rect r="r" b="b" t="t" l="l"/>
            <a:pathLst>
              <a:path h="7129158" w="7129158">
                <a:moveTo>
                  <a:pt x="0" y="0"/>
                </a:moveTo>
                <a:lnTo>
                  <a:pt x="7129158" y="0"/>
                </a:lnTo>
                <a:lnTo>
                  <a:pt x="7129158" y="7129158"/>
                </a:lnTo>
                <a:lnTo>
                  <a:pt x="0" y="7129158"/>
                </a:lnTo>
                <a:lnTo>
                  <a:pt x="0" y="0"/>
                </a:lnTo>
                <a:close/>
              </a:path>
            </a:pathLst>
          </a:custGeom>
          <a:blipFill>
            <a:blip r:embed="rId2">
              <a:alphaModFix amt="80000"/>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0" y="6060085"/>
            <a:ext cx="18340280" cy="4312354"/>
            <a:chOff x="0" y="0"/>
            <a:chExt cx="4830362" cy="1135764"/>
          </a:xfrm>
        </p:grpSpPr>
        <p:sp>
          <p:nvSpPr>
            <p:cNvPr name="Freeform 4" id="4"/>
            <p:cNvSpPr/>
            <p:nvPr/>
          </p:nvSpPr>
          <p:spPr>
            <a:xfrm flipH="false" flipV="false" rot="0">
              <a:off x="0" y="0"/>
              <a:ext cx="4830362" cy="1135764"/>
            </a:xfrm>
            <a:custGeom>
              <a:avLst/>
              <a:gdLst/>
              <a:ahLst/>
              <a:cxnLst/>
              <a:rect r="r" b="b" t="t" l="l"/>
              <a:pathLst>
                <a:path h="1135764" w="4830362">
                  <a:moveTo>
                    <a:pt x="0" y="0"/>
                  </a:moveTo>
                  <a:lnTo>
                    <a:pt x="4830362" y="0"/>
                  </a:lnTo>
                  <a:lnTo>
                    <a:pt x="4830362" y="1135764"/>
                  </a:lnTo>
                  <a:lnTo>
                    <a:pt x="0" y="1135764"/>
                  </a:lnTo>
                  <a:close/>
                </a:path>
              </a:pathLst>
            </a:custGeom>
            <a:solidFill>
              <a:srgbClr val="D0DDDE"/>
            </a:solidFill>
          </p:spPr>
        </p:sp>
        <p:sp>
          <p:nvSpPr>
            <p:cNvPr name="TextBox 5" id="5"/>
            <p:cNvSpPr txBox="true"/>
            <p:nvPr/>
          </p:nvSpPr>
          <p:spPr>
            <a:xfrm>
              <a:off x="0" y="-47625"/>
              <a:ext cx="4830362" cy="1183389"/>
            </a:xfrm>
            <a:prstGeom prst="rect">
              <a:avLst/>
            </a:prstGeom>
          </p:spPr>
          <p:txBody>
            <a:bodyPr anchor="ctr" rtlCol="false" tIns="50800" lIns="50800" bIns="50800" rIns="50800"/>
            <a:lstStyle/>
            <a:p>
              <a:pPr algn="ctr">
                <a:lnSpc>
                  <a:spcPts val="2800"/>
                </a:lnSpc>
              </a:pPr>
            </a:p>
          </p:txBody>
        </p:sp>
      </p:grpSp>
      <p:sp>
        <p:nvSpPr>
          <p:cNvPr name="Freeform 6" id="6"/>
          <p:cNvSpPr/>
          <p:nvPr/>
        </p:nvSpPr>
        <p:spPr>
          <a:xfrm flipH="false" flipV="false" rot="0">
            <a:off x="1436086" y="6924310"/>
            <a:ext cx="347345" cy="347345"/>
          </a:xfrm>
          <a:custGeom>
            <a:avLst/>
            <a:gdLst/>
            <a:ahLst/>
            <a:cxnLst/>
            <a:rect r="r" b="b" t="t" l="l"/>
            <a:pathLst>
              <a:path h="347345" w="347345">
                <a:moveTo>
                  <a:pt x="0" y="0"/>
                </a:moveTo>
                <a:lnTo>
                  <a:pt x="347345" y="0"/>
                </a:lnTo>
                <a:lnTo>
                  <a:pt x="347345" y="347345"/>
                </a:lnTo>
                <a:lnTo>
                  <a:pt x="0" y="34734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436086" y="7369968"/>
            <a:ext cx="347345" cy="347345"/>
          </a:xfrm>
          <a:custGeom>
            <a:avLst/>
            <a:gdLst/>
            <a:ahLst/>
            <a:cxnLst/>
            <a:rect r="r" b="b" t="t" l="l"/>
            <a:pathLst>
              <a:path h="347345" w="347345">
                <a:moveTo>
                  <a:pt x="0" y="0"/>
                </a:moveTo>
                <a:lnTo>
                  <a:pt x="347345" y="0"/>
                </a:lnTo>
                <a:lnTo>
                  <a:pt x="347345" y="347345"/>
                </a:lnTo>
                <a:lnTo>
                  <a:pt x="0" y="34734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AutoShape 8" id="8"/>
          <p:cNvSpPr/>
          <p:nvPr/>
        </p:nvSpPr>
        <p:spPr>
          <a:xfrm flipH="true">
            <a:off x="898897" y="-144536"/>
            <a:ext cx="0" cy="10724545"/>
          </a:xfrm>
          <a:prstGeom prst="line">
            <a:avLst/>
          </a:prstGeom>
          <a:ln cap="flat" w="19050">
            <a:solidFill>
              <a:srgbClr val="1C120B"/>
            </a:solidFill>
            <a:prstDash val="solid"/>
            <a:headEnd type="none" len="sm" w="sm"/>
            <a:tailEnd type="none" len="sm" w="sm"/>
          </a:ln>
        </p:spPr>
      </p:sp>
      <p:grpSp>
        <p:nvGrpSpPr>
          <p:cNvPr name="Group 9" id="9"/>
          <p:cNvGrpSpPr/>
          <p:nvPr/>
        </p:nvGrpSpPr>
        <p:grpSpPr>
          <a:xfrm rot="5400000">
            <a:off x="552230" y="9020839"/>
            <a:ext cx="712383" cy="474922"/>
            <a:chOff x="0" y="0"/>
            <a:chExt cx="949844" cy="633229"/>
          </a:xfrm>
        </p:grpSpPr>
        <p:grpSp>
          <p:nvGrpSpPr>
            <p:cNvPr name="Group 10" id="10"/>
            <p:cNvGrpSpPr/>
            <p:nvPr/>
          </p:nvGrpSpPr>
          <p:grpSpPr>
            <a:xfrm rot="0">
              <a:off x="316615" y="0"/>
              <a:ext cx="633229" cy="633229"/>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12" id="12"/>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nvGrpSpPr>
            <p:cNvPr name="Group 13" id="13"/>
            <p:cNvGrpSpPr/>
            <p:nvPr/>
          </p:nvGrpSpPr>
          <p:grpSpPr>
            <a:xfrm rot="0">
              <a:off x="0" y="0"/>
              <a:ext cx="633229" cy="633229"/>
              <a:chOff x="0" y="0"/>
              <a:chExt cx="812800" cy="812800"/>
            </a:xfrm>
          </p:grpSpPr>
          <p:sp>
            <p:nvSpPr>
              <p:cNvPr name="Freeform 14" id="1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15" id="15"/>
              <p:cNvSpPr txBox="true"/>
              <p:nvPr/>
            </p:nvSpPr>
            <p:spPr>
              <a:xfrm>
                <a:off x="76200" y="28575"/>
                <a:ext cx="660400" cy="708025"/>
              </a:xfrm>
              <a:prstGeom prst="rect">
                <a:avLst/>
              </a:prstGeom>
            </p:spPr>
            <p:txBody>
              <a:bodyPr anchor="ctr" rtlCol="false" tIns="50800" lIns="50800" bIns="50800" rIns="50800"/>
              <a:lstStyle/>
              <a:p>
                <a:pPr algn="ctr">
                  <a:lnSpc>
                    <a:spcPts val="2800"/>
                  </a:lnSpc>
                </a:pPr>
              </a:p>
            </p:txBody>
          </p:sp>
        </p:grpSp>
      </p:grpSp>
      <p:grpSp>
        <p:nvGrpSpPr>
          <p:cNvPr name="Group 16" id="16"/>
          <p:cNvGrpSpPr/>
          <p:nvPr/>
        </p:nvGrpSpPr>
        <p:grpSpPr>
          <a:xfrm rot="0">
            <a:off x="9935439" y="-2156093"/>
            <a:ext cx="12324266" cy="8216178"/>
            <a:chOff x="0" y="0"/>
            <a:chExt cx="16432355" cy="10954903"/>
          </a:xfrm>
        </p:grpSpPr>
        <p:grpSp>
          <p:nvGrpSpPr>
            <p:cNvPr name="Group 17" id="17"/>
            <p:cNvGrpSpPr/>
            <p:nvPr/>
          </p:nvGrpSpPr>
          <p:grpSpPr>
            <a:xfrm rot="0">
              <a:off x="5477452" y="0"/>
              <a:ext cx="10954903" cy="10954903"/>
              <a:chOff x="0" y="0"/>
              <a:chExt cx="812800" cy="812800"/>
            </a:xfrm>
          </p:grpSpPr>
          <p:sp>
            <p:nvSpPr>
              <p:cNvPr name="Freeform 18" id="1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19" id="19"/>
              <p:cNvSpPr txBox="true"/>
              <p:nvPr/>
            </p:nvSpPr>
            <p:spPr>
              <a:xfrm>
                <a:off x="76200" y="38100"/>
                <a:ext cx="660400" cy="698500"/>
              </a:xfrm>
              <a:prstGeom prst="rect">
                <a:avLst/>
              </a:prstGeom>
            </p:spPr>
            <p:txBody>
              <a:bodyPr anchor="ctr" rtlCol="false" tIns="50800" lIns="50800" bIns="50800" rIns="50800"/>
              <a:lstStyle/>
              <a:p>
                <a:pPr algn="ctr">
                  <a:lnSpc>
                    <a:spcPts val="2799"/>
                  </a:lnSpc>
                </a:pPr>
              </a:p>
            </p:txBody>
          </p:sp>
        </p:grpSp>
        <p:grpSp>
          <p:nvGrpSpPr>
            <p:cNvPr name="Group 20" id="20"/>
            <p:cNvGrpSpPr/>
            <p:nvPr/>
          </p:nvGrpSpPr>
          <p:grpSpPr>
            <a:xfrm rot="0">
              <a:off x="0" y="0"/>
              <a:ext cx="10954903" cy="10954903"/>
              <a:chOff x="0" y="0"/>
              <a:chExt cx="812800" cy="812800"/>
            </a:xfrm>
          </p:grpSpPr>
          <p:sp>
            <p:nvSpPr>
              <p:cNvPr name="Freeform 21" id="2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1C120B"/>
                </a:solidFill>
                <a:prstDash val="solid"/>
                <a:miter/>
              </a:ln>
            </p:spPr>
          </p:sp>
          <p:sp>
            <p:nvSpPr>
              <p:cNvPr name="TextBox 22" id="22"/>
              <p:cNvSpPr txBox="true"/>
              <p:nvPr/>
            </p:nvSpPr>
            <p:spPr>
              <a:xfrm>
                <a:off x="76200" y="38100"/>
                <a:ext cx="660400" cy="698500"/>
              </a:xfrm>
              <a:prstGeom prst="rect">
                <a:avLst/>
              </a:prstGeom>
            </p:spPr>
            <p:txBody>
              <a:bodyPr anchor="ctr" rtlCol="false" tIns="50800" lIns="50800" bIns="50800" rIns="50800"/>
              <a:lstStyle/>
              <a:p>
                <a:pPr algn="ctr">
                  <a:lnSpc>
                    <a:spcPts val="2799"/>
                  </a:lnSpc>
                </a:pPr>
              </a:p>
            </p:txBody>
          </p:sp>
        </p:grpSp>
      </p:grpSp>
      <p:sp>
        <p:nvSpPr>
          <p:cNvPr name="AutoShape 23" id="23"/>
          <p:cNvSpPr/>
          <p:nvPr/>
        </p:nvSpPr>
        <p:spPr>
          <a:xfrm flipV="true">
            <a:off x="-697356" y="6069610"/>
            <a:ext cx="19682711" cy="0"/>
          </a:xfrm>
          <a:prstGeom prst="line">
            <a:avLst/>
          </a:prstGeom>
          <a:ln cap="flat" w="19050">
            <a:solidFill>
              <a:srgbClr val="1C120B"/>
            </a:solidFill>
            <a:prstDash val="solid"/>
            <a:headEnd type="none" len="sm" w="sm"/>
            <a:tailEnd type="none" len="sm" w="sm"/>
          </a:ln>
        </p:spPr>
      </p:sp>
      <p:sp>
        <p:nvSpPr>
          <p:cNvPr name="TextBox 24" id="24"/>
          <p:cNvSpPr txBox="true"/>
          <p:nvPr/>
        </p:nvSpPr>
        <p:spPr>
          <a:xfrm rot="0">
            <a:off x="1853915" y="9096375"/>
            <a:ext cx="2500635" cy="349250"/>
          </a:xfrm>
          <a:prstGeom prst="rect">
            <a:avLst/>
          </a:prstGeom>
        </p:spPr>
        <p:txBody>
          <a:bodyPr anchor="t" rtlCol="false" tIns="0" lIns="0" bIns="0" rIns="0">
            <a:spAutoFit/>
          </a:bodyPr>
          <a:lstStyle/>
          <a:p>
            <a:pPr algn="l">
              <a:lnSpc>
                <a:spcPts val="2800"/>
              </a:lnSpc>
            </a:pPr>
            <a:r>
              <a:rPr lang="en-US" sz="2000" spc="460">
                <a:solidFill>
                  <a:srgbClr val="1C120B"/>
                </a:solidFill>
                <a:latin typeface="DM Sans"/>
                <a:ea typeface="DM Sans"/>
                <a:cs typeface="DM Sans"/>
                <a:sym typeface="DM Sans"/>
              </a:rPr>
              <a:t>PAGE 10</a:t>
            </a:r>
          </a:p>
        </p:txBody>
      </p:sp>
      <p:sp>
        <p:nvSpPr>
          <p:cNvPr name="AutoShape 25" id="25"/>
          <p:cNvSpPr/>
          <p:nvPr/>
        </p:nvSpPr>
        <p:spPr>
          <a:xfrm flipV="true">
            <a:off x="3774727" y="9294812"/>
            <a:ext cx="19682711" cy="0"/>
          </a:xfrm>
          <a:prstGeom prst="line">
            <a:avLst/>
          </a:prstGeom>
          <a:ln cap="flat" w="19050">
            <a:solidFill>
              <a:srgbClr val="1C120B"/>
            </a:solidFill>
            <a:prstDash val="solid"/>
            <a:headEnd type="none" len="sm" w="sm"/>
            <a:tailEnd type="none" len="sm" w="sm"/>
          </a:ln>
        </p:spPr>
      </p:sp>
      <p:sp>
        <p:nvSpPr>
          <p:cNvPr name="AutoShape 26" id="26"/>
          <p:cNvSpPr/>
          <p:nvPr/>
        </p:nvSpPr>
        <p:spPr>
          <a:xfrm>
            <a:off x="903977" y="860992"/>
            <a:ext cx="18081379" cy="0"/>
          </a:xfrm>
          <a:prstGeom prst="line">
            <a:avLst/>
          </a:prstGeom>
          <a:ln cap="flat" w="19050">
            <a:solidFill>
              <a:srgbClr val="1C120B"/>
            </a:solidFill>
            <a:prstDash val="solid"/>
            <a:headEnd type="none" len="sm" w="sm"/>
            <a:tailEnd type="none" len="sm" w="sm"/>
          </a:ln>
        </p:spPr>
      </p:sp>
      <p:sp>
        <p:nvSpPr>
          <p:cNvPr name="Freeform 27" id="27"/>
          <p:cNvSpPr/>
          <p:nvPr/>
        </p:nvSpPr>
        <p:spPr>
          <a:xfrm flipH="false" flipV="false" rot="0">
            <a:off x="5499756" y="6926318"/>
            <a:ext cx="345337" cy="345337"/>
          </a:xfrm>
          <a:custGeom>
            <a:avLst/>
            <a:gdLst/>
            <a:ahLst/>
            <a:cxnLst/>
            <a:rect r="r" b="b" t="t" l="l"/>
            <a:pathLst>
              <a:path h="345337" w="345337">
                <a:moveTo>
                  <a:pt x="0" y="0"/>
                </a:moveTo>
                <a:lnTo>
                  <a:pt x="345337" y="0"/>
                </a:lnTo>
                <a:lnTo>
                  <a:pt x="345337" y="345337"/>
                </a:lnTo>
                <a:lnTo>
                  <a:pt x="0" y="34533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28" id="28"/>
          <p:cNvSpPr/>
          <p:nvPr/>
        </p:nvSpPr>
        <p:spPr>
          <a:xfrm flipH="false" flipV="false" rot="0">
            <a:off x="5499756" y="7369968"/>
            <a:ext cx="338566" cy="338566"/>
          </a:xfrm>
          <a:custGeom>
            <a:avLst/>
            <a:gdLst/>
            <a:ahLst/>
            <a:cxnLst/>
            <a:rect r="r" b="b" t="t" l="l"/>
            <a:pathLst>
              <a:path h="338566" w="338566">
                <a:moveTo>
                  <a:pt x="0" y="0"/>
                </a:moveTo>
                <a:lnTo>
                  <a:pt x="338566" y="0"/>
                </a:lnTo>
                <a:lnTo>
                  <a:pt x="338566" y="338567"/>
                </a:lnTo>
                <a:lnTo>
                  <a:pt x="0" y="338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29" id="29"/>
          <p:cNvSpPr/>
          <p:nvPr/>
        </p:nvSpPr>
        <p:spPr>
          <a:xfrm flipH="false" flipV="false" rot="0">
            <a:off x="11120687" y="741479"/>
            <a:ext cx="6509578" cy="6333643"/>
          </a:xfrm>
          <a:custGeom>
            <a:avLst/>
            <a:gdLst/>
            <a:ahLst/>
            <a:cxnLst/>
            <a:rect r="r" b="b" t="t" l="l"/>
            <a:pathLst>
              <a:path h="6333643" w="6509578">
                <a:moveTo>
                  <a:pt x="0" y="0"/>
                </a:moveTo>
                <a:lnTo>
                  <a:pt x="6509578" y="0"/>
                </a:lnTo>
                <a:lnTo>
                  <a:pt x="6509578" y="6333643"/>
                </a:lnTo>
                <a:lnTo>
                  <a:pt x="0" y="6333643"/>
                </a:lnTo>
                <a:lnTo>
                  <a:pt x="0" y="0"/>
                </a:lnTo>
                <a:close/>
              </a:path>
            </a:pathLst>
          </a:custGeom>
          <a:blipFill>
            <a:blip r:embed="rId12"/>
            <a:stretch>
              <a:fillRect l="0" t="0" r="0" b="0"/>
            </a:stretch>
          </a:blipFill>
        </p:spPr>
      </p:sp>
      <p:sp>
        <p:nvSpPr>
          <p:cNvPr name="TextBox 30" id="30"/>
          <p:cNvSpPr txBox="true"/>
          <p:nvPr/>
        </p:nvSpPr>
        <p:spPr>
          <a:xfrm rot="0">
            <a:off x="2853119" y="3134006"/>
            <a:ext cx="4552818" cy="1251572"/>
          </a:xfrm>
          <a:prstGeom prst="rect">
            <a:avLst/>
          </a:prstGeom>
        </p:spPr>
        <p:txBody>
          <a:bodyPr anchor="t" rtlCol="false" tIns="0" lIns="0" bIns="0" rIns="0">
            <a:spAutoFit/>
          </a:bodyPr>
          <a:lstStyle/>
          <a:p>
            <a:pPr algn="l">
              <a:lnSpc>
                <a:spcPts val="9089"/>
              </a:lnSpc>
            </a:pPr>
            <a:r>
              <a:rPr lang="en-US" sz="10099" b="true">
                <a:solidFill>
                  <a:srgbClr val="1C120B"/>
                </a:solidFill>
                <a:latin typeface="Gotham Condensed Bold"/>
                <a:ea typeface="Gotham Condensed Bold"/>
                <a:cs typeface="Gotham Condensed Bold"/>
                <a:sym typeface="Gotham Condensed Bold"/>
              </a:rPr>
              <a:t>THANK YOU</a:t>
            </a:r>
          </a:p>
        </p:txBody>
      </p:sp>
      <p:sp>
        <p:nvSpPr>
          <p:cNvPr name="TextBox 31" id="31"/>
          <p:cNvSpPr txBox="true"/>
          <p:nvPr/>
        </p:nvSpPr>
        <p:spPr>
          <a:xfrm rot="0">
            <a:off x="1853915" y="6876685"/>
            <a:ext cx="3605939" cy="349250"/>
          </a:xfrm>
          <a:prstGeom prst="rect">
            <a:avLst/>
          </a:prstGeom>
        </p:spPr>
        <p:txBody>
          <a:bodyPr anchor="t" rtlCol="false" tIns="0" lIns="0" bIns="0" rIns="0">
            <a:spAutoFit/>
          </a:bodyPr>
          <a:lstStyle/>
          <a:p>
            <a:pPr algn="l">
              <a:lnSpc>
                <a:spcPts val="2800"/>
              </a:lnSpc>
            </a:pPr>
            <a:r>
              <a:rPr lang="en-US" sz="2000">
                <a:solidFill>
                  <a:srgbClr val="1C120B"/>
                </a:solidFill>
                <a:latin typeface="DM Sans"/>
                <a:ea typeface="DM Sans"/>
                <a:cs typeface="DM Sans"/>
                <a:sym typeface="DM Sans"/>
              </a:rPr>
              <a:t>+(443) 478-3749</a:t>
            </a:r>
          </a:p>
        </p:txBody>
      </p:sp>
      <p:sp>
        <p:nvSpPr>
          <p:cNvPr name="TextBox 32" id="32"/>
          <p:cNvSpPr txBox="true"/>
          <p:nvPr/>
        </p:nvSpPr>
        <p:spPr>
          <a:xfrm rot="0">
            <a:off x="1853915" y="7349760"/>
            <a:ext cx="3605939" cy="349250"/>
          </a:xfrm>
          <a:prstGeom prst="rect">
            <a:avLst/>
          </a:prstGeom>
        </p:spPr>
        <p:txBody>
          <a:bodyPr anchor="t" rtlCol="false" tIns="0" lIns="0" bIns="0" rIns="0">
            <a:spAutoFit/>
          </a:bodyPr>
          <a:lstStyle/>
          <a:p>
            <a:pPr algn="l">
              <a:lnSpc>
                <a:spcPts val="2800"/>
              </a:lnSpc>
            </a:pPr>
            <a:r>
              <a:rPr lang="en-US" sz="2000">
                <a:solidFill>
                  <a:srgbClr val="1C120B"/>
                </a:solidFill>
                <a:latin typeface="DM Sans"/>
                <a:ea typeface="DM Sans"/>
                <a:cs typeface="DM Sans"/>
                <a:sym typeface="DM Sans"/>
              </a:rPr>
              <a:t>info@kauffmankimcpa.com</a:t>
            </a:r>
          </a:p>
        </p:txBody>
      </p:sp>
      <p:sp>
        <p:nvSpPr>
          <p:cNvPr name="TextBox 33" id="33"/>
          <p:cNvSpPr txBox="true"/>
          <p:nvPr/>
        </p:nvSpPr>
        <p:spPr>
          <a:xfrm rot="0">
            <a:off x="5882987" y="6876685"/>
            <a:ext cx="5804257" cy="349250"/>
          </a:xfrm>
          <a:prstGeom prst="rect">
            <a:avLst/>
          </a:prstGeom>
        </p:spPr>
        <p:txBody>
          <a:bodyPr anchor="t" rtlCol="false" tIns="0" lIns="0" bIns="0" rIns="0">
            <a:spAutoFit/>
          </a:bodyPr>
          <a:lstStyle/>
          <a:p>
            <a:pPr algn="l">
              <a:lnSpc>
                <a:spcPts val="2800"/>
              </a:lnSpc>
            </a:pPr>
            <a:r>
              <a:rPr lang="en-US" sz="2000" u="sng">
                <a:solidFill>
                  <a:srgbClr val="1C120B"/>
                </a:solidFill>
                <a:latin typeface="DM Sans"/>
                <a:ea typeface="DM Sans"/>
                <a:cs typeface="DM Sans"/>
                <a:sym typeface="DM Sans"/>
                <a:hlinkClick r:id="rId13" tooltip="https://kauffmankimcpa.com"/>
              </a:rPr>
              <a:t>www.reallygreatsite.com</a:t>
            </a:r>
          </a:p>
        </p:txBody>
      </p:sp>
      <p:sp>
        <p:nvSpPr>
          <p:cNvPr name="TextBox 34" id="34"/>
          <p:cNvSpPr txBox="true"/>
          <p:nvPr/>
        </p:nvSpPr>
        <p:spPr>
          <a:xfrm rot="0">
            <a:off x="5882987" y="7349760"/>
            <a:ext cx="6220495" cy="349250"/>
          </a:xfrm>
          <a:prstGeom prst="rect">
            <a:avLst/>
          </a:prstGeom>
        </p:spPr>
        <p:txBody>
          <a:bodyPr anchor="t" rtlCol="false" tIns="0" lIns="0" bIns="0" rIns="0">
            <a:spAutoFit/>
          </a:bodyPr>
          <a:lstStyle/>
          <a:p>
            <a:pPr algn="l">
              <a:lnSpc>
                <a:spcPts val="2800"/>
              </a:lnSpc>
            </a:pPr>
            <a:r>
              <a:rPr lang="en-US" sz="2000">
                <a:solidFill>
                  <a:srgbClr val="1C120B"/>
                </a:solidFill>
                <a:latin typeface="DM Sans"/>
                <a:ea typeface="DM Sans"/>
                <a:cs typeface="DM Sans"/>
                <a:sym typeface="DM Sans"/>
              </a:rPr>
              <a:t>9256 Bendix Rd Unit 102, Columbia, MD 21045, USA</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DAGJra8TEoY</dc:identifier>
  <dcterms:modified xsi:type="dcterms:W3CDTF">2011-08-01T06:04:30Z</dcterms:modified>
  <cp:revision>1</cp:revision>
  <dc:title>Kauffman | Kim, LLP</dc:title>
</cp:coreProperties>
</file>