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58" r:id="rId4"/>
    <p:sldId id="270" r:id="rId5"/>
    <p:sldId id="271" r:id="rId6"/>
    <p:sldId id="268" r:id="rId7"/>
    <p:sldId id="269" r:id="rId8"/>
    <p:sldId id="263" r:id="rId9"/>
  </p:sldIdLst>
  <p:sldSz cx="12192000" cy="6858000"/>
  <p:notesSz cx="6858000" cy="9144000"/>
  <p:embeddedFontLst>
    <p:embeddedFont>
      <p:font typeface="Cambria" panose="02040503050406030204" pitchFamily="18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Segoe UI" panose="020B0502040204020203" pitchFamily="34" charset="0"/>
      <p:regular r:id="rId19"/>
      <p:bold r:id="rId20"/>
      <p:italic r:id="rId21"/>
      <p:boldItalic r:id="rId22"/>
    </p:embeddedFont>
    <p:embeddedFont>
      <p:font typeface="Lato Black" panose="020B0604020202020204" charset="0"/>
      <p:bold r:id="rId23"/>
      <p:boldItalic r:id="rId24"/>
    </p:embeddedFont>
    <p:embeddedFont>
      <p:font typeface="Lato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2" roundtripDataSignature="AMtx7mh4VrLQLvjXUsQeVJWWu9hsLYoG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36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8213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0478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6748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7519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4181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80629"/>
            <a:ext cx="10981113" cy="617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r="-3333" b="87407"/>
          <a:stretch/>
        </p:blipFill>
        <p:spPr>
          <a:xfrm>
            <a:off x="0" y="0"/>
            <a:ext cx="12598400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1595351" y="2187196"/>
            <a:ext cx="9001297" cy="77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4400"/>
              <a:buFont typeface="Lato Black"/>
              <a:buNone/>
              <a:defRPr sz="4400"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" name="Google Shape;19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7885" y="210692"/>
            <a:ext cx="2496230" cy="101580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0"/>
          <p:cNvSpPr txBox="1"/>
          <p:nvPr/>
        </p:nvSpPr>
        <p:spPr>
          <a:xfrm>
            <a:off x="1595350" y="1017973"/>
            <a:ext cx="9144000" cy="77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2000"/>
              <a:buFont typeface="Lato Black"/>
              <a:buNone/>
            </a:pP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ĐẠI HỌC QUỐC GIA THÀNH PHỐ HỒ CHÍ MINH</a:t>
            </a:r>
            <a:b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TRƯỜNG ĐẠI HỌC KINH TẾ - LUẬT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>
            <a:spLocks noGrp="1"/>
          </p:cNvSpPr>
          <p:nvPr>
            <p:ph type="title"/>
          </p:nvPr>
        </p:nvSpPr>
        <p:spPr>
          <a:xfrm>
            <a:off x="839788" y="659342"/>
            <a:ext cx="3932237" cy="1070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3200"/>
              <a:buFont typeface="Lato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3" name="Google Shape;33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34" name="Google Shape;34;p12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 flipH="1">
            <a:off x="-406400" y="-1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2"/>
          <p:cNvPicPr preferRelativeResize="0"/>
          <p:nvPr/>
        </p:nvPicPr>
        <p:blipFill rotWithShape="1">
          <a:blip r:embed="rId3">
            <a:alphaModFix/>
          </a:blip>
          <a:srcRect l="15000" t="43307" r="32291" b="37052"/>
          <a:stretch/>
        </p:blipFill>
        <p:spPr>
          <a:xfrm>
            <a:off x="211666" y="6201820"/>
            <a:ext cx="3590248" cy="65618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7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>
            <a:off x="0" y="0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85306" y="-33086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2581306"/>
            <a:ext cx="10515600" cy="1566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9600"/>
              <a:buFont typeface="Lato Black"/>
              <a:buNone/>
              <a:defRPr sz="9600"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7944" y="330860"/>
            <a:ext cx="2890753" cy="117634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/>
        </p:nvSpPr>
        <p:spPr>
          <a:xfrm>
            <a:off x="2805445" y="1354975"/>
            <a:ext cx="6410498" cy="68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2000"/>
              <a:buFont typeface="Lato Black"/>
              <a:buNone/>
            </a:pP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ĐẠI HỌC QUỐC GIA THÀNH PHỐ HỒ CHÍ MINH</a:t>
            </a:r>
            <a:b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TRƯỜNG ĐẠI HỌC KINH TẾ - LUẬT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9788" y="577547"/>
            <a:ext cx="3932237" cy="1292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3200"/>
              <a:buFont typeface="Lato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2"/>
          </p:nvPr>
        </p:nvSpPr>
        <p:spPr>
          <a:xfrm>
            <a:off x="839788" y="2201630"/>
            <a:ext cx="3932237" cy="3667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80" name="Google Shape;80;p18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 flipH="1">
            <a:off x="-406400" y="-1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8"/>
          <p:cNvPicPr preferRelativeResize="0"/>
          <p:nvPr/>
        </p:nvPicPr>
        <p:blipFill rotWithShape="1">
          <a:blip r:embed="rId3">
            <a:alphaModFix/>
          </a:blip>
          <a:srcRect l="24127" t="66898" r="25919" b="25925"/>
          <a:stretch/>
        </p:blipFill>
        <p:spPr>
          <a:xfrm>
            <a:off x="810734" y="1911095"/>
            <a:ext cx="2855494" cy="115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8"/>
          <p:cNvPicPr preferRelativeResize="0"/>
          <p:nvPr/>
        </p:nvPicPr>
        <p:blipFill rotWithShape="1">
          <a:blip r:embed="rId4">
            <a:alphaModFix/>
          </a:blip>
          <a:srcRect l="15000" t="43307" r="32291" b="37052"/>
          <a:stretch/>
        </p:blipFill>
        <p:spPr>
          <a:xfrm>
            <a:off x="211666" y="6160255"/>
            <a:ext cx="3590248" cy="65618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728132" y="6387798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3098799" y="6335940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ftr" idx="11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4400"/>
              <a:buFont typeface="Lato Black"/>
              <a:buNone/>
              <a:defRPr sz="44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hanhtd@uel.edu.v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randuythanh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F9BAC58-9AA6-A91A-085E-F1421DCCF43A}"/>
              </a:ext>
            </a:extLst>
          </p:cNvPr>
          <p:cNvSpPr txBox="1">
            <a:spLocks/>
          </p:cNvSpPr>
          <p:nvPr/>
        </p:nvSpPr>
        <p:spPr bwMode="auto">
          <a:xfrm>
            <a:off x="2064584" y="1755148"/>
            <a:ext cx="8763000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3200" ker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 Triển Web Kinh Doanh</a:t>
            </a:r>
          </a:p>
          <a:p>
            <a:pPr>
              <a:defRPr/>
            </a:pPr>
            <a:r>
              <a:rPr lang="en-US" sz="3200" b="0" u="sng" ker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Học</a:t>
            </a:r>
          </a:p>
          <a:p>
            <a:pPr>
              <a:defRPr/>
            </a:pPr>
            <a:r>
              <a:rPr lang="en-US" sz="3200" b="0" kern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Thẻ </a:t>
            </a:r>
            <a:r>
              <a:rPr lang="en-US" sz="3200" kern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&lt;p&gt;</a:t>
            </a:r>
            <a:r>
              <a:rPr lang="en-US" sz="3200" b="0" kern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thẻ </a:t>
            </a:r>
            <a:r>
              <a:rPr lang="en-US" sz="3200" kern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&lt;br/&gt; </a:t>
            </a:r>
            <a:r>
              <a:rPr lang="en-US" sz="3200" b="0" kern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 thẻ </a:t>
            </a:r>
            <a:r>
              <a:rPr lang="en-US" sz="3200" kern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&lt;hr/&gt;</a:t>
            </a:r>
            <a:endParaRPr lang="en-US" sz="3200" ker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F97E3A-A23C-B018-8E45-86B8BF858946}"/>
              </a:ext>
            </a:extLst>
          </p:cNvPr>
          <p:cNvSpPr txBox="1"/>
          <p:nvPr/>
        </p:nvSpPr>
        <p:spPr>
          <a:xfrm>
            <a:off x="4863465" y="3442395"/>
            <a:ext cx="37818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u="sng">
                <a:latin typeface="Times New Roman" panose="02020603050405020304" pitchFamily="18" charset="0"/>
                <a:cs typeface="Times New Roman" panose="02020603050405020304" pitchFamily="18" charset="0"/>
              </a:rPr>
              <a:t>Giảng viên:</a:t>
            </a:r>
          </a:p>
          <a:p>
            <a:pPr algn="ctr"/>
            <a:r>
              <a:rPr lang="en-US" sz="2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Trần Duy </a:t>
            </a:r>
            <a:r>
              <a:rPr lang="en-US" sz="22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Thanh</a:t>
            </a:r>
          </a:p>
          <a:p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Email: 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thanhtd@uel.edu.vn</a:t>
            </a:r>
            <a:endParaRPr lang="en-US" sz="2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Blog: 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tranduythanh.com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4DE7AC-7E06-0676-5ECD-FC6C1493BAE0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CE8F9F40-61DD-7346-4703-DCCB057B485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Mục tiêu bài học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F3AC4A-5305-6F96-8C18-43C5D74712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A357810E-BD83-454E-8106-65298F2614B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840B8BB5-8211-291C-7847-C32187EE633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4C26AE9A-9DD8-7E15-041C-437165D9822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6E6F45-0E21-2332-E20D-00463EF17E7E}"/>
              </a:ext>
            </a:extLst>
          </p:cNvPr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Lập trình định dạng đoạn văn bản với thẻ &lt;p&gt;</a:t>
            </a:r>
            <a:endParaRPr lang="en-US" sz="280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Ngắt được dòng đoạn văn bản bằng thẻ &lt;br/&gt;</a:t>
            </a:r>
            <a:endParaRPr lang="vi-VN" sz="280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So sánh được sự khác nhau giữa thẻ &lt;p&gt; và thẻ &lt;br/&gt;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Hiển thị được đường kẻ ngang với thẻ &lt;hr/&gt;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vi-VN" sz="280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n-US" sz="280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4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Thẻ &lt;p&gt;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1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048043"/>
              </p:ext>
            </p:extLst>
          </p:nvPr>
        </p:nvGraphicFramePr>
        <p:xfrm>
          <a:off x="728132" y="1217220"/>
          <a:ext cx="10744200" cy="3422904"/>
        </p:xfrm>
        <a:graphic>
          <a:graphicData uri="http://schemas.openxmlformats.org/drawingml/2006/table">
            <a:tbl>
              <a:tblPr/>
              <a:tblGrid>
                <a:gridCol w="2578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4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7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Thẻ mở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Thẻ đóng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Mục đích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&lt;p&gt;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&lt;/p&gt;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cs typeface="Segoe UI" panose="020B0502040204020203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Khai báo một đoạn văn bản, chèn một ký tự xuống dòng và một dòng trống.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Thuộc tính:</a:t>
                      </a:r>
                    </a:p>
                    <a:p>
                      <a:pPr marL="914400" marR="0" lvl="2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align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=“cách căn chỉnh lề”: left, right, center, justify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Thẻ &lt;br/&gt;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1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758267"/>
              </p:ext>
            </p:extLst>
          </p:nvPr>
        </p:nvGraphicFramePr>
        <p:xfrm>
          <a:off x="914400" y="1219200"/>
          <a:ext cx="10744200" cy="1630680"/>
        </p:xfrm>
        <a:graphic>
          <a:graphicData uri="http://schemas.openxmlformats.org/drawingml/2006/table">
            <a:tbl>
              <a:tblPr/>
              <a:tblGrid>
                <a:gridCol w="2578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4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7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Thẻ mở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Thẻ đóng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Mục đích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&lt;br /&gt;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cs typeface="Segoe UI" panose="020B0502040204020203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Tạo dòng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mới (ngắt dòng đoạn văn bản)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cs typeface="Segoe UI" panose="020B0502040204020203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754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Thẻ </a:t>
              </a:r>
              <a:r>
                <a:rPr lang="en-US" sz="2800" b="1" smtClean="0">
                  <a:latin typeface="Cambria" panose="02040503050406030204" pitchFamily="18" charset="0"/>
                </a:rPr>
                <a:t>&lt;hr</a:t>
              </a:r>
              <a:r>
                <a:rPr lang="en-US" sz="2800" b="1" smtClean="0">
                  <a:latin typeface="Cambria" panose="02040503050406030204" pitchFamily="18" charset="0"/>
                </a:rPr>
                <a:t>/&gt;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1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0842524"/>
              </p:ext>
            </p:extLst>
          </p:nvPr>
        </p:nvGraphicFramePr>
        <p:xfrm>
          <a:off x="914400" y="1219200"/>
          <a:ext cx="10744200" cy="1371600"/>
        </p:xfrm>
        <a:graphic>
          <a:graphicData uri="http://schemas.openxmlformats.org/drawingml/2006/table">
            <a:tbl>
              <a:tblPr/>
              <a:tblGrid>
                <a:gridCol w="2578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4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7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Thẻ mở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Thẻ đóng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Mục đích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&lt;hr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/&gt;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cs typeface="Segoe UI" panose="020B0502040204020203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Segoe UI" panose="020B0502040204020203" pitchFamily="34" charset="0"/>
                        </a:rPr>
                        <a:t>Hiển thị đường kẻ ngang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cs typeface="Segoe UI" panose="020B0502040204020203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489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27B0D8-B505-0A00-64F9-C9BD4799CAD8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3FF2827D-5884-34DA-3239-E2669FBE44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Câu hỏi ôn tập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7D38C0-EECF-3BBB-4F9A-E3ECD3E58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C126B780-978A-9AA8-E14C-23E582A71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66F9CBAC-100E-1F37-32A2-671A4A24631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AFA1B933-3B6D-F081-885D-10B63D0E0E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FC1FE93-CC5D-19B6-8B19-5376948B9341}"/>
              </a:ext>
            </a:extLst>
          </p:cNvPr>
          <p:cNvSpPr txBox="1"/>
          <p:nvPr/>
        </p:nvSpPr>
        <p:spPr>
          <a:xfrm>
            <a:off x="347277" y="1151793"/>
            <a:ext cx="1156454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1: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Thẻ &lt;p&gt; dùng để làm gì?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2: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Thẻ &lt;br/&gt; dùng để làm gì?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3: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sánh sự khác biệt giữa thẻ &lt;p&gt; và thẻ &lt;br/&gt;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</a:t>
            </a:r>
            <a:r>
              <a:rPr lang="en-US" sz="28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</a:t>
            </a:r>
            <a:r>
              <a:rPr 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Trình bày các loại căn chỉnh lề cho đoạn văn trong thẻ </a:t>
            </a:r>
            <a:r>
              <a:rPr 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&lt;p&gt;</a:t>
            </a:r>
            <a:endParaRPr 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Câu 5: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Thẻ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&lt;hr/&gt;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dùng để làm gì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27B0D8-B505-0A00-64F9-C9BD4799CAD8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3FF2827D-5884-34DA-3239-E2669FBE44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Bài học tiếp theo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7D38C0-EECF-3BBB-4F9A-E3ECD3E58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C126B780-978A-9AA8-E14C-23E582A71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66F9CBAC-100E-1F37-32A2-671A4A24631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AFA1B933-3B6D-F081-885D-10B63D0E0E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60A82686-C648-5F3E-67A5-A79D3042FD96}"/>
              </a:ext>
            </a:extLst>
          </p:cNvPr>
          <p:cNvSpPr/>
          <p:nvPr/>
        </p:nvSpPr>
        <p:spPr>
          <a:xfrm>
            <a:off x="480910" y="1230534"/>
            <a:ext cx="113419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sz="2800">
                <a:solidFill>
                  <a:srgbClr val="000000"/>
                </a:solidFill>
                <a:latin typeface="Cambria" panose="02040503050406030204" pitchFamily="18" charset="0"/>
              </a:rPr>
              <a:t>Bài học tiếp theo chúng ta sẽ học về các thẻ </a:t>
            </a:r>
            <a:r>
              <a:rPr lang="en-US" sz="2800" b="1" smtClean="0">
                <a:solidFill>
                  <a:srgbClr val="000000"/>
                </a:solidFill>
                <a:latin typeface="Cambria" panose="02040503050406030204" pitchFamily="18" charset="0"/>
              </a:rPr>
              <a:t>&lt;div&gt;</a:t>
            </a:r>
            <a:r>
              <a:rPr lang="en-US" sz="2800" smtClean="0">
                <a:solidFill>
                  <a:srgbClr val="000000"/>
                </a:solidFill>
                <a:latin typeface="Cambria" panose="02040503050406030204" pitchFamily="18" charset="0"/>
              </a:rPr>
              <a:t>, thẻ </a:t>
            </a:r>
            <a:r>
              <a:rPr lang="en-US" sz="2800" b="1" smtClean="0">
                <a:solidFill>
                  <a:srgbClr val="000000"/>
                </a:solidFill>
                <a:latin typeface="Cambria" panose="02040503050406030204" pitchFamily="18" charset="0"/>
              </a:rPr>
              <a:t>&lt;span&gt;</a:t>
            </a:r>
            <a:endParaRPr lang="en-US" sz="2800" b="1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40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"/>
          <p:cNvSpPr txBox="1">
            <a:spLocks noGrp="1"/>
          </p:cNvSpPr>
          <p:nvPr>
            <p:ph type="title"/>
          </p:nvPr>
        </p:nvSpPr>
        <p:spPr>
          <a:xfrm>
            <a:off x="838200" y="2581306"/>
            <a:ext cx="10515600" cy="1566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9600"/>
              <a:buFont typeface="Lato Black"/>
              <a:buNone/>
            </a:pPr>
            <a:r>
              <a:rPr lang="en-US"/>
              <a:t>THANK YOU!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319</Words>
  <Application>Microsoft Office PowerPoint</Application>
  <PresentationFormat>Widescreen</PresentationFormat>
  <Paragraphs>54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Times New Roman</vt:lpstr>
      <vt:lpstr>Arial</vt:lpstr>
      <vt:lpstr>Cambria</vt:lpstr>
      <vt:lpstr>Calibri</vt:lpstr>
      <vt:lpstr>Wingdings</vt:lpstr>
      <vt:lpstr>Segoe UI</vt:lpstr>
      <vt:lpstr>Lato Black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Pí Yeah</dc:creator>
  <cp:lastModifiedBy>thanhtd</cp:lastModifiedBy>
  <cp:revision>32</cp:revision>
  <dcterms:created xsi:type="dcterms:W3CDTF">2022-12-02T04:21:00Z</dcterms:created>
  <dcterms:modified xsi:type="dcterms:W3CDTF">2023-11-12T17:09:16Z</dcterms:modified>
</cp:coreProperties>
</file>