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75" r:id="rId13"/>
    <p:sldId id="267" r:id="rId14"/>
    <p:sldId id="268" r:id="rId15"/>
    <p:sldId id="269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5079-ECB8-40E3-9998-A2229E9BBF29}" type="datetimeFigureOut">
              <a:rPr lang="en-CA" smtClean="0"/>
              <a:pPr/>
              <a:t>22/12/2014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1CCD-4DB8-4A65-AD45-D8F9DCA42E6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5079-ECB8-40E3-9998-A2229E9BBF29}" type="datetimeFigureOut">
              <a:rPr lang="en-CA" smtClean="0"/>
              <a:pPr/>
              <a:t>22/12/2014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1CCD-4DB8-4A65-AD45-D8F9DCA42E6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5079-ECB8-40E3-9998-A2229E9BBF29}" type="datetimeFigureOut">
              <a:rPr lang="en-CA" smtClean="0"/>
              <a:pPr/>
              <a:t>22/12/2014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1CCD-4DB8-4A65-AD45-D8F9DCA42E6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5079-ECB8-40E3-9998-A2229E9BBF29}" type="datetimeFigureOut">
              <a:rPr lang="en-CA" smtClean="0"/>
              <a:pPr/>
              <a:t>22/12/2014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1CCD-4DB8-4A65-AD45-D8F9DCA42E6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5079-ECB8-40E3-9998-A2229E9BBF29}" type="datetimeFigureOut">
              <a:rPr lang="en-CA" smtClean="0"/>
              <a:pPr/>
              <a:t>22/12/2014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1CCD-4DB8-4A65-AD45-D8F9DCA42E6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5079-ECB8-40E3-9998-A2229E9BBF29}" type="datetimeFigureOut">
              <a:rPr lang="en-CA" smtClean="0"/>
              <a:pPr/>
              <a:t>22/12/2014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1CCD-4DB8-4A65-AD45-D8F9DCA42E6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5079-ECB8-40E3-9998-A2229E9BBF29}" type="datetimeFigureOut">
              <a:rPr lang="en-CA" smtClean="0"/>
              <a:pPr/>
              <a:t>22/12/2014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1CCD-4DB8-4A65-AD45-D8F9DCA42E6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5079-ECB8-40E3-9998-A2229E9BBF29}" type="datetimeFigureOut">
              <a:rPr lang="en-CA" smtClean="0"/>
              <a:pPr/>
              <a:t>22/12/2014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1CCD-4DB8-4A65-AD45-D8F9DCA42E6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5079-ECB8-40E3-9998-A2229E9BBF29}" type="datetimeFigureOut">
              <a:rPr lang="en-CA" smtClean="0"/>
              <a:pPr/>
              <a:t>22/12/2014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1CCD-4DB8-4A65-AD45-D8F9DCA42E6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5079-ECB8-40E3-9998-A2229E9BBF29}" type="datetimeFigureOut">
              <a:rPr lang="en-CA" smtClean="0"/>
              <a:pPr/>
              <a:t>22/12/2014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1CCD-4DB8-4A65-AD45-D8F9DCA42E6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5079-ECB8-40E3-9998-A2229E9BBF29}" type="datetimeFigureOut">
              <a:rPr lang="en-CA" smtClean="0"/>
              <a:pPr/>
              <a:t>22/12/2014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13A1CCD-4DB8-4A65-AD45-D8F9DCA42E6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E25079-ECB8-40E3-9998-A2229E9BBF29}" type="datetimeFigureOut">
              <a:rPr lang="en-CA" smtClean="0"/>
              <a:pPr/>
              <a:t>22/12/2014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3A1CCD-4DB8-4A65-AD45-D8F9DCA42E6D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Brainstorming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Analyse</a:t>
            </a:r>
            <a:r>
              <a:rPr lang="en-US" dirty="0" smtClean="0"/>
              <a:t> title: how???</a:t>
            </a:r>
          </a:p>
          <a:p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Ask questions about it</a:t>
            </a:r>
          </a:p>
          <a:p>
            <a:pPr lvl="1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Identify keywords</a:t>
            </a:r>
          </a:p>
          <a:p>
            <a:pPr lvl="1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Form rough outline of the essay</a:t>
            </a:r>
          </a:p>
          <a:p>
            <a:pPr lvl="1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Set deadlines for stages</a:t>
            </a:r>
          </a:p>
          <a:p>
            <a:endParaRPr lang="en-US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your essay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9. Re-read your essay with fresh eyes: checklist!</a:t>
            </a:r>
          </a:p>
          <a:p>
            <a:endParaRPr lang="en-US" sz="2400" dirty="0" smtClean="0"/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Is the argument clear?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Are long quotes indented?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Have you acknowledged all your sources?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Have you remembered page numbers?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Check punctuation, especially comma, dash and brackets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10. Print out, hand in and RELAX!</a:t>
            </a:r>
          </a:p>
          <a:p>
            <a:endParaRPr lang="en-CA" dirty="0"/>
          </a:p>
        </p:txBody>
      </p:sp>
      <p:pic>
        <p:nvPicPr>
          <p:cNvPr id="4" name="Picture 3" descr="B1WN1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657600" y="3124200"/>
            <a:ext cx="5116286" cy="358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258888" y="549275"/>
            <a:ext cx="69678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Rockwell Extra Bold" pitchFamily="18" charset="0"/>
              </a:rPr>
              <a:t>Some Common Pitfalls to Avoid </a:t>
            </a: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1143000" y="1676400"/>
            <a:ext cx="753268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000" dirty="0"/>
              <a:t> </a:t>
            </a:r>
            <a:r>
              <a:rPr lang="en-US" sz="2000" dirty="0">
                <a:latin typeface="Rockwell" pitchFamily="18" charset="0"/>
              </a:rPr>
              <a:t>Insubstantial introduction &amp; conclusion</a:t>
            </a:r>
          </a:p>
          <a:p>
            <a:pPr>
              <a:buFont typeface="Arial" charset="0"/>
              <a:buChar char="•"/>
            </a:pPr>
            <a:endParaRPr lang="en-US" sz="2000" dirty="0">
              <a:latin typeface="Rockwell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000" dirty="0">
                <a:latin typeface="Rockwell" pitchFamily="18" charset="0"/>
              </a:rPr>
              <a:t> Not defining your key </a:t>
            </a:r>
            <a:r>
              <a:rPr lang="en-US" sz="2000" dirty="0" smtClean="0">
                <a:latin typeface="Rockwell" pitchFamily="18" charset="0"/>
              </a:rPr>
              <a:t>terms</a:t>
            </a:r>
          </a:p>
          <a:p>
            <a:pPr>
              <a:buFont typeface="Arial" charset="0"/>
              <a:buChar char="•"/>
            </a:pPr>
            <a:endParaRPr lang="en-US" sz="2000" dirty="0" smtClean="0">
              <a:latin typeface="Rockwell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000" dirty="0" smtClean="0">
                <a:latin typeface="Rockwell" pitchFamily="18" charset="0"/>
              </a:rPr>
              <a:t>Use of secondary quotations (e.g. referring to major critics through second-hand sources) </a:t>
            </a:r>
          </a:p>
          <a:p>
            <a:pPr>
              <a:buFont typeface="Arial" charset="0"/>
              <a:buChar char="•"/>
            </a:pPr>
            <a:endParaRPr lang="en-US" sz="2000" dirty="0" smtClean="0">
              <a:latin typeface="Rockwell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000" dirty="0" smtClean="0">
                <a:latin typeface="Rockwell" pitchFamily="18" charset="0"/>
              </a:rPr>
              <a:t> Poor quality of secondary sources (e.g. non-scholarly sources such as blogs) </a:t>
            </a:r>
          </a:p>
          <a:p>
            <a:endParaRPr lang="en-US" sz="2000" dirty="0" smtClean="0">
              <a:latin typeface="Rockwell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000" dirty="0" smtClean="0">
                <a:latin typeface="Rockwell" pitchFamily="18" charset="0"/>
              </a:rPr>
              <a:t> Incorrect attribution of quotations</a:t>
            </a:r>
          </a:p>
          <a:p>
            <a:pPr>
              <a:buFont typeface="Arial" charset="0"/>
              <a:buChar char="•"/>
            </a:pPr>
            <a:endParaRPr lang="en-US" sz="2000" dirty="0" smtClean="0">
              <a:latin typeface="Rockwell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000" dirty="0" smtClean="0">
                <a:latin typeface="Rockwell" pitchFamily="18" charset="0"/>
              </a:rPr>
              <a:t> Lack of proofreading resulting in grammatical and typographical errors </a:t>
            </a:r>
          </a:p>
          <a:p>
            <a:pPr>
              <a:buFont typeface="Arial" charset="0"/>
              <a:buChar char="•"/>
            </a:pPr>
            <a:endParaRPr lang="en-US" dirty="0">
              <a:latin typeface="Rockwell" pitchFamily="18" charset="0"/>
            </a:endParaRPr>
          </a:p>
          <a:p>
            <a:pPr>
              <a:buFont typeface="Arial" charset="0"/>
              <a:buChar char="•"/>
            </a:pPr>
            <a:endParaRPr lang="en-US" dirty="0">
              <a:latin typeface="Rockwell" pitchFamily="18" charset="0"/>
            </a:endParaRPr>
          </a:p>
          <a:p>
            <a:pPr>
              <a:buFont typeface="Arial" charset="0"/>
              <a:buChar char="•"/>
            </a:pPr>
            <a:endParaRPr lang="en-US" dirty="0">
              <a:latin typeface="Rockwell" pitchFamily="18" charset="0"/>
            </a:endParaRPr>
          </a:p>
          <a:p>
            <a:pPr>
              <a:buFont typeface="Arial" charset="0"/>
              <a:buChar char="•"/>
            </a:pPr>
            <a:endParaRPr lang="en-US" dirty="0"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704088"/>
            <a:ext cx="8077200" cy="5913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 or Given?</a:t>
            </a:r>
            <a:endParaRPr lang="en-CA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5791200" cy="4525963"/>
          </a:xfrm>
        </p:spPr>
        <p:txBody>
          <a:bodyPr>
            <a:normAutofit lnSpcReduction="10000"/>
          </a:bodyPr>
          <a:lstStyle/>
          <a:p>
            <a:r>
              <a:rPr lang="en-US" sz="2000" u="sng" dirty="0" smtClean="0">
                <a:solidFill>
                  <a:srgbClr val="C00000"/>
                </a:solidFill>
              </a:rPr>
              <a:t>Standard Argument Based Essay</a:t>
            </a:r>
          </a:p>
          <a:p>
            <a:endParaRPr lang="en-US" u="sng" dirty="0" smtClean="0"/>
          </a:p>
          <a:p>
            <a:pPr>
              <a:buNone/>
            </a:pPr>
            <a:r>
              <a:rPr lang="en-US" sz="2400" b="1" dirty="0" smtClean="0"/>
              <a:t>INTRODUCTION:</a:t>
            </a:r>
          </a:p>
          <a:p>
            <a:pPr>
              <a:buNone/>
            </a:pPr>
            <a:r>
              <a:rPr lang="en-US" sz="2000" b="1" dirty="0" smtClean="0"/>
              <a:t>	Topic </a:t>
            </a:r>
            <a:endParaRPr lang="en-US" sz="2000" b="1" dirty="0" smtClean="0"/>
          </a:p>
          <a:p>
            <a:pPr>
              <a:buNone/>
            </a:pPr>
            <a:r>
              <a:rPr lang="en-US" sz="2000" dirty="0" smtClean="0"/>
              <a:t>General issue/context/background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	FOCUS</a:t>
            </a:r>
            <a:endParaRPr lang="en-US" sz="2000" b="1" dirty="0" smtClean="0"/>
          </a:p>
          <a:p>
            <a:pPr>
              <a:buNone/>
            </a:pPr>
            <a:r>
              <a:rPr lang="en-US" sz="2000" dirty="0" smtClean="0"/>
              <a:t>Specific issue</a:t>
            </a:r>
            <a:endParaRPr lang="en-US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sz="2000" b="1" dirty="0" smtClean="0"/>
              <a:t>	QUESTION</a:t>
            </a:r>
            <a:r>
              <a:rPr lang="en-US" sz="2000" b="1" dirty="0" smtClean="0"/>
              <a:t>/ ARGUMENT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Why- objectives of essay and structure;</a:t>
            </a:r>
          </a:p>
          <a:p>
            <a:pPr>
              <a:buNone/>
            </a:pPr>
            <a:r>
              <a:rPr lang="en-US" sz="2000" dirty="0" smtClean="0"/>
              <a:t>Guidelines to reader and parameter of work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sz="2000" dirty="0" smtClean="0"/>
          </a:p>
          <a:p>
            <a:pPr>
              <a:buNone/>
            </a:pPr>
            <a:endParaRPr lang="en-US" sz="20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70C0"/>
                </a:solidFill>
              </a:rPr>
              <a:t>         Usually given (by tutor)</a:t>
            </a:r>
            <a:endParaRPr lang="en-CA" sz="2000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70C0"/>
                </a:solidFill>
              </a:rPr>
              <a:t>           YOUR IDEAS</a:t>
            </a:r>
          </a:p>
          <a:p>
            <a:pPr>
              <a:buNone/>
            </a:pPr>
            <a:endParaRPr lang="en-US" sz="2000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70C0"/>
                </a:solidFill>
              </a:rPr>
              <a:t>           YOUR IDEAS</a:t>
            </a:r>
            <a:endParaRPr lang="en-CA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5715000" cy="4434840"/>
          </a:xfrm>
        </p:spPr>
        <p:txBody>
          <a:bodyPr/>
          <a:lstStyle/>
          <a:p>
            <a:r>
              <a:rPr lang="en-US" b="1" dirty="0" smtClean="0"/>
              <a:t>SECTIONS</a:t>
            </a:r>
          </a:p>
          <a:p>
            <a:pPr>
              <a:buNone/>
            </a:pPr>
            <a:r>
              <a:rPr lang="en-US" sz="2000" dirty="0" smtClean="0"/>
              <a:t>	Specific </a:t>
            </a:r>
            <a:r>
              <a:rPr lang="en-US" sz="2000" dirty="0" smtClean="0"/>
              <a:t>context/background description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Comparison </a:t>
            </a:r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Analysis</a:t>
            </a:r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Evaluation</a:t>
            </a:r>
            <a:endParaRPr lang="en-CA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           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1800" dirty="0" smtClean="0">
                <a:solidFill>
                  <a:srgbClr val="0070C0"/>
                </a:solidFill>
              </a:rPr>
              <a:t>EXISTING IDEAS</a:t>
            </a:r>
            <a:endParaRPr lang="en-US" sz="2000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rgbClr val="0070C0"/>
              </a:solidFill>
            </a:endParaRPr>
          </a:p>
          <a:p>
            <a:pPr lvl="1">
              <a:buNone/>
            </a:pPr>
            <a:r>
              <a:rPr lang="en-US" sz="1800" dirty="0" smtClean="0">
                <a:solidFill>
                  <a:srgbClr val="0070C0"/>
                </a:solidFill>
              </a:rPr>
              <a:t>     YOUR IDEAS</a:t>
            </a:r>
          </a:p>
          <a:p>
            <a:pPr lvl="1">
              <a:buNone/>
            </a:pPr>
            <a:r>
              <a:rPr lang="en-US" sz="1800" dirty="0" smtClean="0">
                <a:solidFill>
                  <a:srgbClr val="0070C0"/>
                </a:solidFill>
              </a:rPr>
              <a:t> </a:t>
            </a:r>
          </a:p>
          <a:p>
            <a:pPr lvl="1">
              <a:buNone/>
            </a:pPr>
            <a:r>
              <a:rPr lang="en-US" sz="1800" dirty="0" smtClean="0">
                <a:solidFill>
                  <a:srgbClr val="0070C0"/>
                </a:solidFill>
              </a:rPr>
              <a:t>    YOUR IDEAS</a:t>
            </a:r>
          </a:p>
          <a:p>
            <a:pPr lvl="1">
              <a:buNone/>
            </a:pPr>
            <a:endParaRPr lang="en-US" sz="1800" dirty="0" smtClean="0">
              <a:solidFill>
                <a:srgbClr val="0070C0"/>
              </a:solidFill>
            </a:endParaRPr>
          </a:p>
          <a:p>
            <a:pPr lvl="1">
              <a:buNone/>
            </a:pPr>
            <a:r>
              <a:rPr lang="en-US" sz="1800" dirty="0" smtClean="0">
                <a:solidFill>
                  <a:srgbClr val="0070C0"/>
                </a:solidFill>
              </a:rPr>
              <a:t>     </a:t>
            </a:r>
          </a:p>
          <a:p>
            <a:pPr lvl="1">
              <a:buNone/>
            </a:pPr>
            <a:r>
              <a:rPr lang="en-US" sz="1800" dirty="0" smtClean="0">
                <a:solidFill>
                  <a:srgbClr val="0070C0"/>
                </a:solidFill>
              </a:rPr>
              <a:t>   YOUR IDEAS</a:t>
            </a:r>
            <a:endParaRPr lang="en-CA" sz="1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</a:p>
          <a:p>
            <a:r>
              <a:rPr lang="en-US" dirty="0" smtClean="0"/>
              <a:t>Refer back to the topic in the light of the evidence presented.       </a:t>
            </a:r>
            <a:r>
              <a:rPr lang="en-US" dirty="0" smtClean="0">
                <a:solidFill>
                  <a:srgbClr val="0070C0"/>
                </a:solidFill>
              </a:rPr>
              <a:t>EXISTING IDEAS AND YOUR IDEAS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en-US" dirty="0" smtClean="0"/>
              <a:t>Introductions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what could you </a:t>
            </a:r>
            <a:r>
              <a:rPr lang="en-US" b="1" dirty="0" smtClean="0"/>
              <a:t>include</a:t>
            </a:r>
            <a:r>
              <a:rPr lang="en-US" dirty="0" smtClean="0"/>
              <a:t> in the introduction?</a:t>
            </a:r>
          </a:p>
          <a:p>
            <a:pPr marL="880110" lvl="1" indent="-5143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Background</a:t>
            </a:r>
            <a:r>
              <a:rPr lang="en-US" dirty="0" smtClean="0"/>
              <a:t>/ context of the subject</a:t>
            </a:r>
          </a:p>
          <a:p>
            <a:pPr marL="880110" lvl="1" indent="-5143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Why this issue is </a:t>
            </a:r>
            <a:r>
              <a:rPr lang="en-US" dirty="0" smtClean="0">
                <a:solidFill>
                  <a:srgbClr val="C00000"/>
                </a:solidFill>
              </a:rPr>
              <a:t>important</a:t>
            </a:r>
            <a:r>
              <a:rPr lang="en-US" dirty="0" smtClean="0"/>
              <a:t>: show the reader that it matters and that they need to read this essay!</a:t>
            </a:r>
          </a:p>
          <a:p>
            <a:pPr marL="880110" lvl="1" indent="-5143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A statement of the</a:t>
            </a:r>
            <a:r>
              <a:rPr lang="en-US" dirty="0" smtClean="0">
                <a:solidFill>
                  <a:srgbClr val="C00000"/>
                </a:solidFill>
              </a:rPr>
              <a:t> position you are arguing</a:t>
            </a:r>
          </a:p>
          <a:p>
            <a:pPr marL="880110" lvl="1" indent="-5143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Definitions </a:t>
            </a:r>
            <a:r>
              <a:rPr lang="en-US" dirty="0" smtClean="0"/>
              <a:t>of terms</a:t>
            </a:r>
          </a:p>
          <a:p>
            <a:pPr marL="880110" lvl="1" indent="-5143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Overview of structure/</a:t>
            </a:r>
            <a:r>
              <a:rPr lang="en-US" dirty="0" err="1" smtClean="0"/>
              <a:t>organisation</a:t>
            </a:r>
            <a:r>
              <a:rPr lang="en-US" dirty="0" smtClean="0"/>
              <a:t> of ideas- a </a:t>
            </a:r>
            <a:r>
              <a:rPr lang="en-US" dirty="0" smtClean="0">
                <a:solidFill>
                  <a:srgbClr val="C00000"/>
                </a:solidFill>
              </a:rPr>
              <a:t>map</a:t>
            </a:r>
            <a:r>
              <a:rPr lang="en-US" dirty="0" smtClean="0"/>
              <a:t> of the essay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2. How </a:t>
            </a:r>
            <a:r>
              <a:rPr lang="en-US" b="1" dirty="0" smtClean="0"/>
              <a:t>long</a:t>
            </a:r>
            <a:r>
              <a:rPr lang="en-US" dirty="0" smtClean="0"/>
              <a:t> should it be?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Approximately </a:t>
            </a:r>
            <a:r>
              <a:rPr lang="en-US" b="1" dirty="0" smtClean="0"/>
              <a:t>10% </a:t>
            </a:r>
            <a:r>
              <a:rPr lang="en-US" dirty="0" smtClean="0"/>
              <a:t>of total</a:t>
            </a:r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When should you write the final version of the intro?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After the main body and conclusion are finished.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PQRS System</a:t>
            </a:r>
            <a:endParaRPr lang="en-C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How many Parts to the title?</a:t>
            </a:r>
          </a:p>
          <a:p>
            <a:endParaRPr lang="en-US" sz="2400" dirty="0" smtClean="0"/>
          </a:p>
          <a:p>
            <a:r>
              <a:rPr lang="en-US" sz="2400" dirty="0" smtClean="0"/>
              <a:t>What is the Question word?</a:t>
            </a:r>
          </a:p>
          <a:p>
            <a:endParaRPr lang="en-US" sz="2400" dirty="0" smtClean="0"/>
          </a:p>
          <a:p>
            <a:r>
              <a:rPr lang="en-US" sz="2400" dirty="0" smtClean="0"/>
              <a:t>What are the other Relevant words?</a:t>
            </a:r>
          </a:p>
          <a:p>
            <a:endParaRPr lang="en-US" sz="2400" dirty="0" smtClean="0"/>
          </a:p>
          <a:p>
            <a:r>
              <a:rPr lang="en-US" sz="2400" dirty="0" smtClean="0"/>
              <a:t>What is the structure of the essay?         </a:t>
            </a:r>
            <a:r>
              <a:rPr lang="en-US" sz="2000" dirty="0" smtClean="0"/>
              <a:t>Rough outline</a:t>
            </a:r>
            <a:endParaRPr lang="en-CA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The main impacts of the Internet on Higher Education</a:t>
            </a:r>
            <a:endParaRPr lang="en-CA" dirty="0"/>
          </a:p>
        </p:txBody>
      </p:sp>
      <p:sp>
        <p:nvSpPr>
          <p:cNvPr id="4" name="Chevron 3"/>
          <p:cNvSpPr/>
          <p:nvPr/>
        </p:nvSpPr>
        <p:spPr>
          <a:xfrm>
            <a:off x="6172200" y="4114800"/>
            <a:ext cx="381000" cy="1524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your essay</a:t>
            </a:r>
            <a:endParaRPr lang="en-C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2. start reading: how?</a:t>
            </a:r>
          </a:p>
          <a:p>
            <a:pPr lvl="1"/>
            <a:endParaRPr lang="en-US" dirty="0" smtClean="0"/>
          </a:p>
          <a:p>
            <a:pPr lvl="1">
              <a:lnSpc>
                <a:spcPct val="20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Use questions</a:t>
            </a:r>
          </a:p>
          <a:p>
            <a:pPr lvl="1">
              <a:lnSpc>
                <a:spcPct val="20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Make notes</a:t>
            </a:r>
          </a:p>
          <a:p>
            <a:pPr lvl="1">
              <a:lnSpc>
                <a:spcPct val="20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Keep records</a:t>
            </a:r>
            <a:endParaRPr lang="en-CA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your essay</a:t>
            </a:r>
            <a:endParaRPr lang="en-C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3. Revise outline: what does this mean???</a:t>
            </a:r>
          </a:p>
          <a:p>
            <a:pPr lvl="1">
              <a:lnSpc>
                <a:spcPct val="20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Tentative argument should be emerging</a:t>
            </a:r>
          </a:p>
          <a:p>
            <a:pPr lvl="1">
              <a:lnSpc>
                <a:spcPct val="20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Shape and direction begin to form as you read</a:t>
            </a:r>
          </a:p>
          <a:p>
            <a:pPr lvl="1">
              <a:lnSpc>
                <a:spcPct val="20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Allocate provisional word count for each section</a:t>
            </a:r>
            <a:endParaRPr lang="en-CA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your essay</a:t>
            </a:r>
            <a:endParaRPr lang="en-C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4. Start writing: what???</a:t>
            </a:r>
          </a:p>
          <a:p>
            <a:endParaRPr lang="en-US" dirty="0" smtClean="0"/>
          </a:p>
          <a:p>
            <a:pPr lvl="1">
              <a:lnSpc>
                <a:spcPct val="20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Begin to write each concept/idea as a paragraph</a:t>
            </a:r>
          </a:p>
          <a:p>
            <a:pPr lvl="1">
              <a:lnSpc>
                <a:spcPct val="20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Group paragraphs in logical order</a:t>
            </a:r>
          </a:p>
          <a:p>
            <a:pPr lvl="1">
              <a:lnSpc>
                <a:spcPct val="20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You will need several drafts</a:t>
            </a:r>
          </a:p>
          <a:p>
            <a:pPr lvl="1">
              <a:lnSpc>
                <a:spcPct val="20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This will form the BODY</a:t>
            </a:r>
            <a:endParaRPr lang="en-CA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5. Write the conclusion: what should it include???</a:t>
            </a:r>
          </a:p>
          <a:p>
            <a:endParaRPr lang="en-US" sz="2400" dirty="0" smtClean="0"/>
          </a:p>
          <a:p>
            <a:pPr lvl="1">
              <a:lnSpc>
                <a:spcPct val="20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This should draw out the results of your analysis of the different sources</a:t>
            </a:r>
          </a:p>
          <a:p>
            <a:pPr lvl="1">
              <a:lnSpc>
                <a:spcPct val="20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No new material</a:t>
            </a:r>
          </a:p>
          <a:p>
            <a:pPr lvl="1">
              <a:lnSpc>
                <a:spcPct val="20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Be modest in your claims</a:t>
            </a:r>
            <a:endParaRPr lang="en-CA" sz="2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6. Start editing: what does this involve???</a:t>
            </a:r>
          </a:p>
          <a:p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Check spelling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Check grammar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Check each paragraph has a topic sentence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Check references and quotes are acknowledged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Check works cited page (bibliography)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Check margins and spacing</a:t>
            </a:r>
            <a:endParaRPr lang="en-CA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your essay</a:t>
            </a:r>
            <a:endParaRPr lang="en-C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7. write the introduction: what should it include?</a:t>
            </a:r>
          </a:p>
          <a:p>
            <a:endParaRPr lang="en-US" sz="2400" dirty="0" smtClean="0"/>
          </a:p>
          <a:p>
            <a:pPr lvl="1"/>
            <a:r>
              <a:rPr lang="en-US" sz="2000" dirty="0" smtClean="0"/>
              <a:t>Now you know what your essay did, how it did it, and what the conclusions were.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Include:</a:t>
            </a:r>
          </a:p>
          <a:p>
            <a:pPr lvl="2"/>
            <a:r>
              <a:rPr lang="en-US" sz="1800" dirty="0" smtClean="0"/>
              <a:t>A clear statement of the issue you are tackling</a:t>
            </a:r>
          </a:p>
          <a:p>
            <a:pPr lvl="2"/>
            <a:r>
              <a:rPr lang="en-US" sz="1800" dirty="0" smtClean="0"/>
              <a:t>A guide to the </a:t>
            </a:r>
            <a:r>
              <a:rPr lang="en-US" sz="1800" dirty="0" err="1" smtClean="0"/>
              <a:t>organisation</a:t>
            </a:r>
            <a:r>
              <a:rPr lang="en-US" sz="1800" dirty="0" smtClean="0"/>
              <a:t> of the essay</a:t>
            </a:r>
          </a:p>
          <a:p>
            <a:pPr lvl="2"/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your essay</a:t>
            </a:r>
            <a:endParaRPr lang="en-C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8. Have a bath, go for a walk</a:t>
            </a:r>
          </a:p>
          <a:p>
            <a:endParaRPr lang="en-CA" dirty="0"/>
          </a:p>
        </p:txBody>
      </p:sp>
      <p:pic>
        <p:nvPicPr>
          <p:cNvPr id="4" name="Picture 3" descr="young-woman-taking-bath-vector-27643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5276850" y="3027948"/>
            <a:ext cx="3638550" cy="38300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</TotalTime>
  <Words>551</Words>
  <Application>Microsoft Office PowerPoint</Application>
  <PresentationFormat>On-screen Show (4:3)</PresentationFormat>
  <Paragraphs>143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Brainstorming</vt:lpstr>
      <vt:lpstr>The PQRS System</vt:lpstr>
      <vt:lpstr>Planning your essay</vt:lpstr>
      <vt:lpstr>Planning your essay</vt:lpstr>
      <vt:lpstr>Planning your essay</vt:lpstr>
      <vt:lpstr>Slide 6</vt:lpstr>
      <vt:lpstr>Slide 7</vt:lpstr>
      <vt:lpstr>Planning your essay</vt:lpstr>
      <vt:lpstr>Planning your essay</vt:lpstr>
      <vt:lpstr>Planning your essay</vt:lpstr>
      <vt:lpstr>Slide 11</vt:lpstr>
      <vt:lpstr>Slide 12</vt:lpstr>
      <vt:lpstr>New or Given?</vt:lpstr>
      <vt:lpstr>Slide 14</vt:lpstr>
      <vt:lpstr>Slide 15</vt:lpstr>
      <vt:lpstr>Introductions</vt:lpstr>
      <vt:lpstr>Introductions</vt:lpstr>
      <vt:lpstr>Introductions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Brainstorming</dc:title>
  <dc:creator>Arsto</dc:creator>
  <cp:lastModifiedBy>Arsto</cp:lastModifiedBy>
  <cp:revision>11</cp:revision>
  <dcterms:created xsi:type="dcterms:W3CDTF">2014-11-18T20:28:30Z</dcterms:created>
  <dcterms:modified xsi:type="dcterms:W3CDTF">2014-12-22T18:37:14Z</dcterms:modified>
</cp:coreProperties>
</file>