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402" r:id="rId2"/>
    <p:sldId id="284" r:id="rId3"/>
    <p:sldId id="259" r:id="rId4"/>
    <p:sldId id="381" r:id="rId5"/>
    <p:sldId id="382" r:id="rId6"/>
    <p:sldId id="384" r:id="rId7"/>
    <p:sldId id="385" r:id="rId8"/>
    <p:sldId id="386" r:id="rId9"/>
    <p:sldId id="387" r:id="rId10"/>
    <p:sldId id="293" r:id="rId11"/>
    <p:sldId id="389" r:id="rId12"/>
    <p:sldId id="388" r:id="rId13"/>
    <p:sldId id="391" r:id="rId14"/>
    <p:sldId id="390" r:id="rId15"/>
    <p:sldId id="392" r:id="rId16"/>
    <p:sldId id="393" r:id="rId17"/>
    <p:sldId id="394" r:id="rId18"/>
    <p:sldId id="395" r:id="rId19"/>
    <p:sldId id="396" r:id="rId20"/>
    <p:sldId id="397" r:id="rId21"/>
    <p:sldId id="398" r:id="rId22"/>
    <p:sldId id="401" r:id="rId23"/>
    <p:sldId id="399" r:id="rId24"/>
    <p:sldId id="400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5" autoAdjust="0"/>
  </p:normalViewPr>
  <p:slideViewPr>
    <p:cSldViewPr>
      <p:cViewPr>
        <p:scale>
          <a:sx n="70" d="100"/>
          <a:sy n="70" d="100"/>
        </p:scale>
        <p:origin x="-744" y="-4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96EFD-3BE1-4844-B2CA-45DF20F2A1C2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527CA-F03A-41ED-BCA2-FFF45D9F6F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26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D8E85-E019-45CF-8E47-5D6014CA1864}" type="datetimeFigureOut">
              <a:rPr lang="en-US" smtClean="0"/>
              <a:pPr/>
              <a:t>7/17/2018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126F8-842E-480F-BD1D-FB2CF6519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C:\Users\USER\Desktop\GAMBAR INA\abstract-rings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" y="3"/>
            <a:ext cx="9144000" cy="5143499"/>
          </a:xfrm>
          <a:prstGeom prst="rect">
            <a:avLst/>
          </a:prstGeom>
          <a:noFill/>
        </p:spPr>
      </p:pic>
      <p:sp>
        <p:nvSpPr>
          <p:cNvPr id="9" name="Cube 13"/>
          <p:cNvSpPr/>
          <p:nvPr/>
        </p:nvSpPr>
        <p:spPr>
          <a:xfrm>
            <a:off x="733967" y="507498"/>
            <a:ext cx="2542633" cy="3588252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47" tIns="342672" rIns="685347" bIns="342672" rtlCol="0" anchor="ctr"/>
          <a:lstStyle/>
          <a:p>
            <a:pPr algn="ctr"/>
            <a:endParaRPr lang="en-US" sz="4200"/>
          </a:p>
        </p:txBody>
      </p:sp>
      <p:grpSp>
        <p:nvGrpSpPr>
          <p:cNvPr id="10" name="Group 10"/>
          <p:cNvGrpSpPr/>
          <p:nvPr/>
        </p:nvGrpSpPr>
        <p:grpSpPr>
          <a:xfrm>
            <a:off x="0" y="4302126"/>
            <a:ext cx="9144000" cy="841375"/>
            <a:chOff x="0" y="13766802"/>
            <a:chExt cx="29260800" cy="2692400"/>
          </a:xfrm>
        </p:grpSpPr>
        <p:pic>
          <p:nvPicPr>
            <p:cNvPr id="12" name="Picture 2" descr="E:\ELISA\ERLANGGA LISA\2017\TEMPLATE PPT\SMP PPKN kelas X kelompok wajib\SMP PPKN kelas X kelompok wajib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3766802"/>
              <a:ext cx="29260800" cy="2692400"/>
            </a:xfrm>
            <a:prstGeom prst="rect">
              <a:avLst/>
            </a:prstGeom>
            <a:noFill/>
          </p:spPr>
        </p:pic>
        <p:sp>
          <p:nvSpPr>
            <p:cNvPr id="13" name="TextBox 16"/>
            <p:cNvSpPr txBox="1"/>
            <p:nvPr/>
          </p:nvSpPr>
          <p:spPr>
            <a:xfrm>
              <a:off x="4876800" y="15300962"/>
              <a:ext cx="21457920" cy="1132618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700" b="1" dirty="0" smtClean="0">
                  <a:solidFill>
                    <a:srgbClr val="C96009"/>
                  </a:solidFill>
                  <a:latin typeface="Calibri" pitchFamily="34" charset="0"/>
                  <a:cs typeface="Calibri" pitchFamily="34" charset="0"/>
                </a:rPr>
                <a:t>PENDIDIKAN PANCASILA</a:t>
              </a:r>
              <a:r>
                <a:rPr lang="en-US" sz="1700" b="1" dirty="0" smtClean="0">
                  <a:solidFill>
                    <a:srgbClr val="C96009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id-ID" sz="1700" b="1" dirty="0" smtClean="0">
                  <a:solidFill>
                    <a:srgbClr val="C96009"/>
                  </a:solidFill>
                  <a:latin typeface="Calibri" pitchFamily="34" charset="0"/>
                  <a:cs typeface="Calibri" pitchFamily="34" charset="0"/>
                </a:rPr>
                <a:t>DAN KEWARGANEGARAAN</a:t>
              </a:r>
              <a:endParaRPr lang="en-US" sz="1700" dirty="0">
                <a:solidFill>
                  <a:srgbClr val="C96009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2941" t="2323" r="2941" b="3760"/>
          <a:stretch>
            <a:fillRect/>
          </a:stretch>
        </p:blipFill>
        <p:spPr bwMode="auto">
          <a:xfrm>
            <a:off x="762000" y="590550"/>
            <a:ext cx="2438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0"/>
          <p:cNvSpPr/>
          <p:nvPr/>
        </p:nvSpPr>
        <p:spPr>
          <a:xfrm>
            <a:off x="3259290" y="1588894"/>
            <a:ext cx="5324261" cy="1184479"/>
          </a:xfrm>
          <a:prstGeom prst="rect">
            <a:avLst/>
          </a:prstGeom>
          <a:noFill/>
        </p:spPr>
        <p:txBody>
          <a:bodyPr wrap="none" lIns="685347" tIns="342672" rIns="685347" bIns="342672">
            <a:spAutoFit/>
          </a:bodyPr>
          <a:lstStyle/>
          <a:p>
            <a:pPr algn="ctr"/>
            <a:r>
              <a:rPr lang="en-US" sz="3200" b="1" dirty="0">
                <a:ln w="0"/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</a:t>
            </a:r>
            <a:r>
              <a:rPr lang="en-US" sz="3200" b="1" dirty="0" err="1">
                <a:ln w="0"/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Pembelajaran</a:t>
            </a:r>
            <a:endParaRPr lang="en-US" sz="3200" b="1" dirty="0">
              <a:ln w="0"/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1"/>
          <p:cNvCxnSpPr>
            <a:cxnSpLocks/>
          </p:cNvCxnSpPr>
          <p:nvPr/>
        </p:nvCxnSpPr>
        <p:spPr>
          <a:xfrm>
            <a:off x="3724518" y="2571752"/>
            <a:ext cx="464402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2"/>
          <p:cNvSpPr/>
          <p:nvPr/>
        </p:nvSpPr>
        <p:spPr>
          <a:xfrm>
            <a:off x="3601389" y="2382948"/>
            <a:ext cx="5117489" cy="1830810"/>
          </a:xfrm>
          <a:prstGeom prst="rect">
            <a:avLst/>
          </a:prstGeom>
          <a:noFill/>
        </p:spPr>
        <p:txBody>
          <a:bodyPr wrap="square" lIns="685347" tIns="342672" rIns="685347" bIns="342672">
            <a:spAutoFit/>
          </a:bodyPr>
          <a:lstStyle/>
          <a:p>
            <a:pPr algn="ctr"/>
            <a:r>
              <a:rPr lang="en-US" sz="5400" b="1" dirty="0" err="1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PPKn</a:t>
            </a:r>
            <a:endParaRPr lang="en-US" sz="54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SM</a:t>
            </a:r>
            <a:r>
              <a:rPr lang="id-ID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/M</a:t>
            </a:r>
            <a:r>
              <a:rPr lang="id-ID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r>
              <a:rPr lang="en-US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Kelas</a:t>
            </a:r>
            <a:r>
              <a:rPr lang="en-US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d-ID" sz="2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US" sz="20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Image result for GENDER"/>
          <p:cNvPicPr>
            <a:picLocks noChangeAspect="1" noChangeArrowheads="1"/>
          </p:cNvPicPr>
          <p:nvPr/>
        </p:nvPicPr>
        <p:blipFill>
          <a:blip r:embed="rId2" cstate="print"/>
          <a:srcRect l="20364" r="18545" b="22022"/>
          <a:stretch>
            <a:fillRect/>
          </a:stretch>
        </p:blipFill>
        <p:spPr bwMode="auto">
          <a:xfrm>
            <a:off x="508142" y="1531509"/>
            <a:ext cx="3578225" cy="23002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89235" y="2184916"/>
            <a:ext cx="4572000" cy="1323439"/>
          </a:xfrm>
          <a:prstGeom prst="rect">
            <a:avLst/>
          </a:prstGeom>
          <a:noFill/>
          <a:ln w="38100">
            <a:solidFill>
              <a:schemeClr val="accent5"/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/>
              <a:t>Keberagaman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Indonesia, </a:t>
            </a:r>
            <a:r>
              <a:rPr lang="en-US" sz="2000" dirty="0" err="1" smtClean="0"/>
              <a:t>baik</a:t>
            </a:r>
            <a:r>
              <a:rPr lang="en-US" sz="2000" dirty="0" smtClean="0"/>
              <a:t> </a:t>
            </a:r>
            <a:r>
              <a:rPr lang="en-US" sz="2000" dirty="0" err="1" smtClean="0"/>
              <a:t>sosial</a:t>
            </a:r>
            <a:r>
              <a:rPr lang="en-US" sz="2000" dirty="0" smtClean="0"/>
              <a:t> </a:t>
            </a:r>
            <a:r>
              <a:rPr lang="en-US" sz="2000" dirty="0" err="1" smtClean="0"/>
              <a:t>budaya</a:t>
            </a:r>
            <a:r>
              <a:rPr lang="en-US" sz="2000" dirty="0" smtClean="0"/>
              <a:t>, </a:t>
            </a:r>
            <a:r>
              <a:rPr lang="en-US" sz="2000" dirty="0" err="1" smtClean="0"/>
              <a:t>ekonomi</a:t>
            </a:r>
            <a:r>
              <a:rPr lang="en-US" sz="2000" dirty="0" smtClean="0"/>
              <a:t>, </a:t>
            </a:r>
            <a:r>
              <a:rPr lang="en-US" sz="2000" dirty="0" err="1" smtClean="0"/>
              <a:t>dan</a:t>
            </a:r>
            <a:r>
              <a:rPr lang="en-US" sz="2000" dirty="0" smtClean="0"/>
              <a:t> gender </a:t>
            </a:r>
            <a:r>
              <a:rPr lang="en-US" sz="2000" dirty="0" err="1" smtClean="0"/>
              <a:t>membawa</a:t>
            </a:r>
            <a:r>
              <a:rPr lang="en-US" sz="2000" dirty="0" smtClean="0"/>
              <a:t> </a:t>
            </a:r>
            <a:r>
              <a:rPr lang="en-US" sz="2000" dirty="0" err="1" smtClean="0"/>
              <a:t>pengaruh</a:t>
            </a:r>
            <a:r>
              <a:rPr lang="en-US" sz="2000" dirty="0" smtClean="0"/>
              <a:t> </a:t>
            </a:r>
            <a:r>
              <a:rPr lang="en-US" sz="2000" dirty="0" err="1" smtClean="0"/>
              <a:t>kepada</a:t>
            </a:r>
            <a:r>
              <a:rPr lang="en-US" sz="2000" dirty="0" smtClean="0"/>
              <a:t> </a:t>
            </a:r>
            <a:r>
              <a:rPr lang="en-US" sz="2000" dirty="0" err="1" smtClean="0"/>
              <a:t>kebudayaan</a:t>
            </a:r>
            <a:r>
              <a:rPr lang="en-US" sz="2000" dirty="0" smtClean="0"/>
              <a:t> </a:t>
            </a:r>
            <a:r>
              <a:rPr lang="en-US" sz="2000" dirty="0" err="1" smtClean="0"/>
              <a:t>masyarakat</a:t>
            </a:r>
            <a:r>
              <a:rPr lang="en-US" sz="2000" dirty="0" smtClean="0"/>
              <a:t> </a:t>
            </a:r>
            <a:r>
              <a:rPr lang="en-US" sz="2000" dirty="0" err="1" smtClean="0"/>
              <a:t>setempat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34"/>
          <p:cNvSpPr txBox="1"/>
          <p:nvPr/>
        </p:nvSpPr>
        <p:spPr>
          <a:xfrm>
            <a:off x="0" y="133350"/>
            <a:ext cx="6990522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AutoNum type="alphaUcPeriod" startAt="2"/>
              <a:tabLst>
                <a:tab pos="692185" algn="l"/>
              </a:tabLst>
            </a:pP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Akibat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6866" name="AutoShape 2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AutoShape 4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AutoShape 6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36657" r="1073"/>
          <a:stretch>
            <a:fillRect/>
          </a:stretch>
        </p:blipFill>
        <p:spPr bwMode="auto">
          <a:xfrm>
            <a:off x="1740982" y="1233416"/>
            <a:ext cx="5662035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90600" y="347722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ditanggapi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bijak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positif</a:t>
            </a:r>
            <a:r>
              <a:rPr lang="en-US" dirty="0" smtClean="0"/>
              <a:t>,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keberagaman</a:t>
            </a:r>
            <a:r>
              <a:rPr lang="en-US" dirty="0" smtClean="0"/>
              <a:t> </a:t>
            </a:r>
            <a:r>
              <a:rPr lang="en-US" dirty="0" err="1" smtClean="0"/>
              <a:t>suku</a:t>
            </a:r>
            <a:r>
              <a:rPr lang="en-US" dirty="0" smtClean="0"/>
              <a:t> </a:t>
            </a:r>
            <a:r>
              <a:rPr lang="en-US" dirty="0" err="1" smtClean="0"/>
              <a:t>bangsa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budaya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berdampak</a:t>
            </a:r>
            <a:r>
              <a:rPr lang="en-US" dirty="0" smtClean="0"/>
              <a:t> </a:t>
            </a:r>
            <a:r>
              <a:rPr lang="en-US" dirty="0" err="1" smtClean="0"/>
              <a:t>negatif</a:t>
            </a:r>
            <a:r>
              <a:rPr lang="en-US" dirty="0" smtClean="0"/>
              <a:t>,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timbulnya</a:t>
            </a:r>
            <a:r>
              <a:rPr lang="en-US" dirty="0" smtClean="0"/>
              <a:t> </a:t>
            </a:r>
            <a:r>
              <a:rPr lang="en-US" dirty="0" err="1" smtClean="0"/>
              <a:t>pertentangan</a:t>
            </a:r>
            <a:r>
              <a:rPr lang="en-US" dirty="0" smtClean="0"/>
              <a:t> </a:t>
            </a:r>
            <a:r>
              <a:rPr lang="en-US" dirty="0" err="1" smtClean="0"/>
              <a:t>antarbudaya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munculnya</a:t>
            </a:r>
            <a:r>
              <a:rPr lang="en-US" dirty="0" smtClean="0"/>
              <a:t> </a:t>
            </a:r>
            <a:r>
              <a:rPr lang="en-US" dirty="0" err="1" smtClean="0"/>
              <a:t>konflik</a:t>
            </a:r>
            <a:r>
              <a:rPr lang="en-US" dirty="0" smtClean="0"/>
              <a:t> </a:t>
            </a:r>
            <a:r>
              <a:rPr lang="en-US" dirty="0" err="1" smtClean="0"/>
              <a:t>antarbudaya</a:t>
            </a:r>
            <a:r>
              <a:rPr lang="en-US" dirty="0" smtClean="0"/>
              <a:t>.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866" name="AutoShape 2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AutoShape 4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AutoShape 6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11" name="TextBox 34"/>
          <p:cNvSpPr txBox="1"/>
          <p:nvPr/>
        </p:nvSpPr>
        <p:spPr>
          <a:xfrm>
            <a:off x="0" y="133350"/>
            <a:ext cx="6990522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AutoNum type="alphaUcPeriod" startAt="2"/>
              <a:tabLst>
                <a:tab pos="692185" algn="l"/>
              </a:tabLst>
            </a:pP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Akibat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19200" y="695139"/>
            <a:ext cx="6770781" cy="3770263"/>
            <a:chOff x="1219200" y="695139"/>
            <a:chExt cx="6770781" cy="3770263"/>
          </a:xfrm>
        </p:grpSpPr>
        <p:sp>
          <p:nvSpPr>
            <p:cNvPr id="11" name="TextBox 10"/>
            <p:cNvSpPr txBox="1"/>
            <p:nvPr/>
          </p:nvSpPr>
          <p:spPr>
            <a:xfrm>
              <a:off x="1219200" y="2168084"/>
              <a:ext cx="5715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800" dirty="0" smtClean="0"/>
                <a:t>Di mana letak permasalahan dalam keberagaman ekonomi</a:t>
              </a:r>
            </a:p>
          </p:txBody>
        </p:sp>
        <p:sp>
          <p:nvSpPr>
            <p:cNvPr id="13" name="Rectangle 12"/>
            <p:cNvSpPr/>
            <p:nvPr/>
          </p:nvSpPr>
          <p:spPr>
            <a:xfrm rot="20522267">
              <a:off x="6332155" y="695139"/>
              <a:ext cx="1657826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23900" b="1" dirty="0" smtClean="0"/>
                <a:t>?</a:t>
              </a:r>
              <a:r>
                <a:rPr lang="sv-SE" dirty="0" smtClean="0"/>
                <a:t> </a:t>
              </a:r>
              <a:endParaRPr lang="en-US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866" name="AutoShape 2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AutoShape 4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AutoShape 6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14" name="TextBox 34"/>
          <p:cNvSpPr txBox="1"/>
          <p:nvPr/>
        </p:nvSpPr>
        <p:spPr>
          <a:xfrm>
            <a:off x="0" y="133350"/>
            <a:ext cx="6990522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AutoNum type="alphaUcPeriod" startAt="2"/>
              <a:tabLst>
                <a:tab pos="692185" algn="l"/>
              </a:tabLst>
            </a:pP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Akibat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t="8311" b="15853"/>
          <a:stretch>
            <a:fillRect/>
          </a:stretch>
        </p:blipFill>
        <p:spPr bwMode="auto">
          <a:xfrm>
            <a:off x="0" y="971550"/>
            <a:ext cx="9144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"/>
          <p:cNvGrpSpPr/>
          <p:nvPr/>
        </p:nvGrpSpPr>
        <p:grpSpPr>
          <a:xfrm>
            <a:off x="609600" y="2190750"/>
            <a:ext cx="4495800" cy="2111376"/>
            <a:chOff x="609600" y="2190750"/>
            <a:chExt cx="4495800" cy="2111376"/>
          </a:xfrm>
        </p:grpSpPr>
        <p:sp>
          <p:nvSpPr>
            <p:cNvPr id="14" name="Rectangle 13"/>
            <p:cNvSpPr/>
            <p:nvPr/>
          </p:nvSpPr>
          <p:spPr>
            <a:xfrm>
              <a:off x="609600" y="2190750"/>
              <a:ext cx="4495800" cy="2111376"/>
            </a:xfrm>
            <a:prstGeom prst="rect">
              <a:avLst/>
            </a:prstGeom>
            <a:solidFill>
              <a:schemeClr val="tx1">
                <a:alpha val="6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85800" y="2419350"/>
              <a:ext cx="434340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2000" dirty="0" smtClean="0">
                  <a:solidFill>
                    <a:schemeClr val="bg1"/>
                  </a:solidFill>
                </a:rPr>
                <a:t>Permasalahan dalam keberagaman ekonomi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terletak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pada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berbagai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usaha</a:t>
              </a:r>
              <a:r>
                <a:rPr lang="en-US" sz="2000" dirty="0" smtClean="0">
                  <a:solidFill>
                    <a:schemeClr val="bg1"/>
                  </a:solidFill>
                </a:rPr>
                <a:t> yang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dilakukan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manusia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tiap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daerah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untuk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memenuhi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kebutuhannya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tersebut</a:t>
              </a:r>
              <a:r>
                <a:rPr lang="en-US" sz="2000" dirty="0" smtClean="0">
                  <a:solidFill>
                    <a:schemeClr val="bg1"/>
                  </a:solidFill>
                </a:rPr>
                <a:t>.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866" name="AutoShape 2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AutoShape 4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AutoShape 6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12" name="TextBox 34"/>
          <p:cNvSpPr txBox="1"/>
          <p:nvPr/>
        </p:nvSpPr>
        <p:spPr>
          <a:xfrm>
            <a:off x="0" y="133350"/>
            <a:ext cx="6990522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AutoNum type="alphaUcPeriod" startAt="2"/>
              <a:tabLst>
                <a:tab pos="692185" algn="l"/>
              </a:tabLst>
            </a:pP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Akibat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866" name="AutoShape 2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AutoShape 4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AutoShape 6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219200" y="601898"/>
            <a:ext cx="6770781" cy="3770263"/>
            <a:chOff x="1219200" y="601898"/>
            <a:chExt cx="6770781" cy="3770263"/>
          </a:xfrm>
        </p:grpSpPr>
        <p:sp>
          <p:nvSpPr>
            <p:cNvPr id="4" name="TextBox 3"/>
            <p:cNvSpPr txBox="1"/>
            <p:nvPr/>
          </p:nvSpPr>
          <p:spPr>
            <a:xfrm>
              <a:off x="1219200" y="2074843"/>
              <a:ext cx="5715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dirty="0" smtClean="0"/>
                <a:t>Di mana letak permasalahan dalam keberagaman </a:t>
              </a:r>
              <a:r>
                <a:rPr lang="sv-SE" sz="2800" dirty="0" smtClean="0"/>
                <a:t>gender</a:t>
              </a:r>
              <a:endParaRPr lang="en-US" sz="1050" dirty="0"/>
            </a:p>
          </p:txBody>
        </p:sp>
        <p:sp>
          <p:nvSpPr>
            <p:cNvPr id="11" name="Rectangle 10"/>
            <p:cNvSpPr/>
            <p:nvPr/>
          </p:nvSpPr>
          <p:spPr>
            <a:xfrm rot="20522267">
              <a:off x="6332155" y="601898"/>
              <a:ext cx="1657826" cy="37702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23900" b="1" dirty="0" smtClean="0"/>
                <a:t>?</a:t>
              </a:r>
              <a:r>
                <a:rPr lang="sv-SE" dirty="0" smtClean="0"/>
                <a:t> </a:t>
              </a:r>
              <a:endParaRPr lang="en-US" dirty="0"/>
            </a:p>
          </p:txBody>
        </p:sp>
      </p:grpSp>
      <p:pic>
        <p:nvPicPr>
          <p:cNvPr id="12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13" name="TextBox 34"/>
          <p:cNvSpPr txBox="1"/>
          <p:nvPr/>
        </p:nvSpPr>
        <p:spPr>
          <a:xfrm>
            <a:off x="0" y="133350"/>
            <a:ext cx="6990522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AutoNum type="alphaUcPeriod" startAt="2"/>
              <a:tabLst>
                <a:tab pos="692185" algn="l"/>
              </a:tabLst>
            </a:pP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Akibat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96519" y="1962150"/>
            <a:ext cx="4537881" cy="2031325"/>
          </a:xfrm>
          <a:prstGeom prst="rect">
            <a:avLst/>
          </a:prstGeom>
          <a:noFill/>
          <a:ln w="38100">
            <a:solidFill>
              <a:schemeClr val="accent5"/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kultural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Indonesia, </a:t>
            </a:r>
            <a:r>
              <a:rPr lang="sv-SE" dirty="0" smtClean="0"/>
              <a:t>laki-laki cenderung dipandang lebih tinggi derajatnya </a:t>
            </a:r>
            <a:r>
              <a:rPr lang="en-US" dirty="0" err="1" smtClean="0"/>
              <a:t>dibanding</a:t>
            </a:r>
            <a:r>
              <a:rPr lang="en-US" dirty="0" smtClean="0"/>
              <a:t> </a:t>
            </a:r>
            <a:r>
              <a:rPr lang="en-US" dirty="0" err="1" smtClean="0"/>
              <a:t>perempuan</a:t>
            </a:r>
            <a:r>
              <a:rPr lang="en-US" dirty="0" smtClean="0"/>
              <a:t>. Hal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dampak</a:t>
            </a:r>
            <a:r>
              <a:rPr lang="en-US" dirty="0" smtClean="0"/>
              <a:t> </a:t>
            </a:r>
            <a:r>
              <a:rPr lang="en-US" dirty="0" err="1" smtClean="0"/>
              <a:t>pandangan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menghambat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pikir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perempuan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866" name="AutoShape 2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AutoShape 4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AutoShape 6" descr="Variety of bags Free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2" descr="Image result for presiden joko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75" y="1223549"/>
            <a:ext cx="3161128" cy="3161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13" name="TextBox 34"/>
          <p:cNvSpPr txBox="1"/>
          <p:nvPr/>
        </p:nvSpPr>
        <p:spPr>
          <a:xfrm>
            <a:off x="0" y="133350"/>
            <a:ext cx="6990522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AutoNum type="alphaUcPeriod" startAt="2"/>
              <a:tabLst>
                <a:tab pos="692185" algn="l"/>
              </a:tabLst>
            </a:pP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Akibat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276421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Keberagaman</a:t>
            </a:r>
            <a:r>
              <a:rPr lang="en-US" dirty="0" smtClean="0"/>
              <a:t> yang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Indonesia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menimbulkan</a:t>
            </a:r>
            <a:r>
              <a:rPr lang="en-US" dirty="0" smtClean="0"/>
              <a:t> </a:t>
            </a:r>
            <a:r>
              <a:rPr lang="en-US" dirty="0" err="1" smtClean="0"/>
              <a:t>konflik</a:t>
            </a:r>
            <a:r>
              <a:rPr lang="en-US" dirty="0" smtClean="0"/>
              <a:t>. </a:t>
            </a:r>
            <a:r>
              <a:rPr lang="en-US" dirty="0" err="1" smtClean="0"/>
              <a:t>Sejatinya</a:t>
            </a:r>
            <a:r>
              <a:rPr lang="en-US" dirty="0" smtClean="0"/>
              <a:t>,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dikendalikan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diatasi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perbedaan</a:t>
            </a:r>
            <a:r>
              <a:rPr lang="en-US" dirty="0" smtClean="0"/>
              <a:t> </a:t>
            </a:r>
            <a:r>
              <a:rPr lang="en-US" dirty="0" err="1" smtClean="0"/>
              <a:t>kebudayaan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keberagaman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dikelola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harmoni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keberagaman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tercipta</a:t>
            </a:r>
            <a:r>
              <a:rPr lang="en-US" dirty="0" smtClean="0"/>
              <a:t>.</a:t>
            </a:r>
            <a:endParaRPr lang="en-US" sz="1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34"/>
          <p:cNvSpPr txBox="1"/>
          <p:nvPr/>
        </p:nvSpPr>
        <p:spPr>
          <a:xfrm>
            <a:off x="0" y="209550"/>
            <a:ext cx="7574675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tabLst>
                <a:tab pos="692185" algn="l"/>
              </a:tabLst>
            </a:pPr>
            <a:r>
              <a:rPr lang="en-US" sz="2400" b="1" dirty="0" smtClean="0">
                <a:solidFill>
                  <a:schemeClr val="bg1"/>
                </a:solidFill>
              </a:rPr>
              <a:t>C. 	</a:t>
            </a:r>
            <a:r>
              <a:rPr lang="en-US" sz="2400" b="1" dirty="0" err="1" smtClean="0">
                <a:solidFill>
                  <a:schemeClr val="bg1"/>
                </a:solidFill>
              </a:rPr>
              <a:t>Strategi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Penyelesaian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pic>
        <p:nvPicPr>
          <p:cNvPr id="12" name="Picture 2" descr="Businessmen competition Free Vector"/>
          <p:cNvPicPr>
            <a:picLocks noChangeAspect="1" noChangeArrowheads="1"/>
          </p:cNvPicPr>
          <p:nvPr/>
        </p:nvPicPr>
        <p:blipFill>
          <a:blip r:embed="rId3" cstate="print"/>
          <a:srcRect t="17572" b="17252"/>
          <a:stretch>
            <a:fillRect/>
          </a:stretch>
        </p:blipFill>
        <p:spPr bwMode="auto">
          <a:xfrm>
            <a:off x="2933700" y="1117142"/>
            <a:ext cx="3276600" cy="21355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369582"/>
            <a:ext cx="4114800" cy="1200329"/>
          </a:xfrm>
          <a:prstGeom prst="rect">
            <a:avLst/>
          </a:prstGeom>
          <a:noFill/>
          <a:ln w="38100">
            <a:solidFill>
              <a:schemeClr val="accent5"/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upaya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strategi</a:t>
            </a:r>
            <a:r>
              <a:rPr lang="en-US" dirty="0" smtClean="0"/>
              <a:t> yang 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fi-FI" dirty="0" smtClean="0"/>
              <a:t>dilakukan untuk mengharmonisasikan keberagaman sosial </a:t>
            </a:r>
            <a:r>
              <a:rPr lang="sv-SE" dirty="0" smtClean="0"/>
              <a:t>budaya adalah menggunakan kearifan lokal.</a:t>
            </a:r>
            <a:endParaRPr lang="en-US" sz="1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 l="6143" t="3077"/>
          <a:stretch>
            <a:fillRect/>
          </a:stretch>
        </p:blipFill>
        <p:spPr bwMode="auto">
          <a:xfrm>
            <a:off x="4724400" y="1352550"/>
            <a:ext cx="4125364" cy="2835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34"/>
          <p:cNvSpPr txBox="1"/>
          <p:nvPr/>
        </p:nvSpPr>
        <p:spPr>
          <a:xfrm>
            <a:off x="0" y="209550"/>
            <a:ext cx="7574675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tabLst>
                <a:tab pos="692185" algn="l"/>
              </a:tabLst>
            </a:pPr>
            <a:r>
              <a:rPr lang="en-US" sz="2400" b="1" dirty="0" smtClean="0">
                <a:solidFill>
                  <a:schemeClr val="bg1"/>
                </a:solidFill>
              </a:rPr>
              <a:t>C. 	</a:t>
            </a:r>
            <a:r>
              <a:rPr lang="en-US" sz="2400" b="1" dirty="0" err="1" smtClean="0">
                <a:solidFill>
                  <a:schemeClr val="bg1"/>
                </a:solidFill>
              </a:rPr>
              <a:t>Strategi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Penyelesaian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 l="1612" t="24764" r="1667" b="2521"/>
          <a:stretch>
            <a:fillRect/>
          </a:stretch>
        </p:blipFill>
        <p:spPr bwMode="auto">
          <a:xfrm>
            <a:off x="0" y="0"/>
            <a:ext cx="9144000" cy="472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"/>
          <p:cNvGrpSpPr/>
          <p:nvPr/>
        </p:nvGrpSpPr>
        <p:grpSpPr>
          <a:xfrm>
            <a:off x="304800" y="2724150"/>
            <a:ext cx="4343400" cy="1676400"/>
            <a:chOff x="304800" y="2724150"/>
            <a:chExt cx="4343400" cy="1676400"/>
          </a:xfrm>
        </p:grpSpPr>
        <p:sp>
          <p:nvSpPr>
            <p:cNvPr id="12" name="Rectangle 11"/>
            <p:cNvSpPr/>
            <p:nvPr/>
          </p:nvSpPr>
          <p:spPr>
            <a:xfrm>
              <a:off x="304800" y="2724150"/>
              <a:ext cx="4343400" cy="1676400"/>
            </a:xfrm>
            <a:prstGeom prst="rect">
              <a:avLst/>
            </a:prstGeom>
            <a:solidFill>
              <a:schemeClr val="tx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04800" y="2876550"/>
              <a:ext cx="42672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2000" dirty="0" smtClean="0">
                  <a:solidFill>
                    <a:schemeClr val="bg1"/>
                  </a:solidFill>
                </a:rPr>
                <a:t>Pemerataan pembangunan yang dilakukan oleh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Pemerintah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merupakan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salah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satu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strategi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penyelesaian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permasalahan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keberagaman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ekonomi</a:t>
              </a:r>
              <a:r>
                <a:rPr lang="en-US" sz="2000" dirty="0" smtClean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8" name="TextBox 34"/>
          <p:cNvSpPr txBox="1"/>
          <p:nvPr/>
        </p:nvSpPr>
        <p:spPr>
          <a:xfrm>
            <a:off x="0" y="209550"/>
            <a:ext cx="7574675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tabLst>
                <a:tab pos="692185" algn="l"/>
              </a:tabLst>
            </a:pPr>
            <a:r>
              <a:rPr lang="en-US" sz="2400" b="1" dirty="0" smtClean="0">
                <a:solidFill>
                  <a:schemeClr val="bg1"/>
                </a:solidFill>
              </a:rPr>
              <a:t>C. 	</a:t>
            </a:r>
            <a:r>
              <a:rPr lang="en-US" sz="2400" b="1" dirty="0" err="1" smtClean="0">
                <a:solidFill>
                  <a:schemeClr val="bg1"/>
                </a:solidFill>
              </a:rPr>
              <a:t>Strategi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Penyelesaian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F:\Ria\baping\ppt\PKN KELAS IX K 2013 Ria\gambar\Untitled-1.png"/>
          <p:cNvPicPr>
            <a:picLocks noChangeAspect="1" noChangeArrowheads="1"/>
          </p:cNvPicPr>
          <p:nvPr/>
        </p:nvPicPr>
        <p:blipFill>
          <a:blip r:embed="rId2" cstate="print"/>
          <a:srcRect r="51573" b="58350"/>
          <a:stretch>
            <a:fillRect/>
          </a:stretch>
        </p:blipFill>
        <p:spPr bwMode="auto">
          <a:xfrm>
            <a:off x="795068" y="1504950"/>
            <a:ext cx="3091132" cy="3276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86200" y="2000249"/>
            <a:ext cx="4648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Berikut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strategi</a:t>
            </a:r>
            <a:r>
              <a:rPr lang="en-US" dirty="0" smtClean="0"/>
              <a:t> </a:t>
            </a:r>
            <a:r>
              <a:rPr lang="en-US" dirty="0" err="1" smtClean="0"/>
              <a:t>penyelesaian</a:t>
            </a:r>
            <a:r>
              <a:rPr lang="en-US" dirty="0" smtClean="0"/>
              <a:t> </a:t>
            </a:r>
            <a:r>
              <a:rPr lang="en-US" dirty="0" err="1" smtClean="0"/>
              <a:t>permasalahan</a:t>
            </a:r>
            <a:r>
              <a:rPr lang="en-US" dirty="0" smtClean="0"/>
              <a:t> </a:t>
            </a:r>
            <a:r>
              <a:rPr lang="en-US" dirty="0" err="1" smtClean="0"/>
              <a:t>keberagaman</a:t>
            </a:r>
            <a:r>
              <a:rPr lang="en-US" dirty="0" smtClean="0"/>
              <a:t> gender 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Program </a:t>
            </a:r>
            <a:r>
              <a:rPr lang="en-US" dirty="0" err="1" smtClean="0"/>
              <a:t>kesetaraan</a:t>
            </a:r>
            <a:r>
              <a:rPr lang="en-US" dirty="0" smtClean="0"/>
              <a:t> gender </a:t>
            </a:r>
            <a:r>
              <a:rPr lang="en-US" dirty="0" err="1" smtClean="0"/>
              <a:t>terintegrasi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program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sektor</a:t>
            </a:r>
            <a:r>
              <a:rPr lang="en-US" dirty="0" smtClean="0"/>
              <a:t> </a:t>
            </a:r>
            <a:r>
              <a:rPr lang="en-US" dirty="0" err="1" smtClean="0"/>
              <a:t>pembangunan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Meningkatnya</a:t>
            </a:r>
            <a:r>
              <a:rPr lang="en-US" dirty="0" smtClean="0"/>
              <a:t> </a:t>
            </a:r>
            <a:r>
              <a:rPr lang="en-US" dirty="0" err="1" smtClean="0"/>
              <a:t>perlindungan</a:t>
            </a:r>
            <a:r>
              <a:rPr lang="en-US" dirty="0" smtClean="0"/>
              <a:t> </a:t>
            </a:r>
            <a:r>
              <a:rPr lang="en-US" dirty="0" err="1" smtClean="0"/>
              <a:t>perempuan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tindak</a:t>
            </a:r>
            <a:r>
              <a:rPr lang="en-US" dirty="0" smtClean="0"/>
              <a:t> </a:t>
            </a:r>
            <a:r>
              <a:rPr lang="en-US" dirty="0" err="1" smtClean="0"/>
              <a:t>kekerasan</a:t>
            </a:r>
            <a:r>
              <a:rPr lang="en-US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7" name="TextBox 34"/>
          <p:cNvSpPr txBox="1"/>
          <p:nvPr/>
        </p:nvSpPr>
        <p:spPr>
          <a:xfrm>
            <a:off x="0" y="209550"/>
            <a:ext cx="7574675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tabLst>
                <a:tab pos="692185" algn="l"/>
              </a:tabLst>
            </a:pPr>
            <a:r>
              <a:rPr lang="en-US" sz="2400" b="1" dirty="0" smtClean="0">
                <a:solidFill>
                  <a:schemeClr val="bg1"/>
                </a:solidFill>
              </a:rPr>
              <a:t>C. 	</a:t>
            </a:r>
            <a:r>
              <a:rPr lang="en-US" sz="2400" b="1" dirty="0" err="1" smtClean="0">
                <a:solidFill>
                  <a:schemeClr val="bg1"/>
                </a:solidFill>
              </a:rPr>
              <a:t>Strategi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Penyelesaian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Image result for bhineka tunggal ika"/>
          <p:cNvPicPr>
            <a:picLocks noChangeAspect="1" noChangeArrowheads="1"/>
          </p:cNvPicPr>
          <p:nvPr/>
        </p:nvPicPr>
        <p:blipFill>
          <a:blip r:embed="rId2" cstate="print"/>
          <a:srcRect t="35533"/>
          <a:stretch>
            <a:fillRect/>
          </a:stretch>
        </p:blipFill>
        <p:spPr bwMode="auto">
          <a:xfrm>
            <a:off x="0" y="1200150"/>
            <a:ext cx="9144000" cy="3943350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304800" y="1200150"/>
            <a:ext cx="4189957" cy="593352"/>
            <a:chOff x="304800" y="1428750"/>
            <a:chExt cx="4189957" cy="593352"/>
          </a:xfrm>
        </p:grpSpPr>
        <p:sp>
          <p:nvSpPr>
            <p:cNvPr id="21" name="Rectangle 22"/>
            <p:cNvSpPr/>
            <p:nvPr/>
          </p:nvSpPr>
          <p:spPr>
            <a:xfrm>
              <a:off x="359494" y="1556617"/>
              <a:ext cx="4101894" cy="38539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98054" tIns="149027" rIns="298054" bIns="149027" spcCol="0" rtlCol="0" anchor="ctr"/>
            <a:lstStyle/>
            <a:p>
              <a:pPr algn="ctr"/>
              <a:endParaRPr lang="en-US" sz="180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4800" y="1428750"/>
              <a:ext cx="4189957" cy="593352"/>
            </a:xfrm>
            <a:prstGeom prst="rect">
              <a:avLst/>
            </a:prstGeom>
            <a:noFill/>
          </p:spPr>
          <p:txBody>
            <a:bodyPr wrap="none" lIns="298054" tIns="149027" rIns="298054" bIns="149027" rtlCol="0">
              <a:spAutoFit/>
            </a:bodyPr>
            <a:lstStyle/>
            <a:p>
              <a:r>
                <a:rPr lang="en-US" sz="1900" dirty="0" err="1">
                  <a:solidFill>
                    <a:schemeClr val="bg1"/>
                  </a:solidFill>
                  <a:latin typeface="Arial" pitchFamily="34" charset="0"/>
                  <a:ea typeface="Tahoma" pitchFamily="34" charset="0"/>
                  <a:cs typeface="Arial" pitchFamily="34" charset="0"/>
                </a:rPr>
                <a:t>Tujuan</a:t>
              </a:r>
              <a:r>
                <a:rPr lang="en-US" sz="1900" dirty="0">
                  <a:solidFill>
                    <a:schemeClr val="bg1"/>
                  </a:solidFill>
                  <a:latin typeface="Arial" pitchFamily="34" charset="0"/>
                  <a:ea typeface="Tahoma" pitchFamily="34" charset="0"/>
                  <a:cs typeface="Arial" pitchFamily="34" charset="0"/>
                </a:rPr>
                <a:t> </a:t>
              </a:r>
              <a:r>
                <a:rPr lang="en-US" sz="1900" dirty="0" err="1">
                  <a:solidFill>
                    <a:schemeClr val="bg1"/>
                  </a:solidFill>
                  <a:latin typeface="Arial" pitchFamily="34" charset="0"/>
                  <a:ea typeface="Tahoma" pitchFamily="34" charset="0"/>
                  <a:cs typeface="Arial" pitchFamily="34" charset="0"/>
                </a:rPr>
                <a:t>Pembelajaran</a:t>
              </a:r>
              <a:endParaRPr lang="en-US" sz="1900" dirty="0">
                <a:solidFill>
                  <a:schemeClr val="bg1"/>
                </a:solidFill>
                <a:latin typeface="Arial" pitchFamily="34" charset="0"/>
                <a:ea typeface="Tahoma" pitchFamily="34" charset="0"/>
                <a:cs typeface="Arial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59495" y="1733550"/>
            <a:ext cx="6727105" cy="2819399"/>
            <a:chOff x="359495" y="1962150"/>
            <a:chExt cx="6727105" cy="3048000"/>
          </a:xfrm>
        </p:grpSpPr>
        <p:sp>
          <p:nvSpPr>
            <p:cNvPr id="23" name="Rectangle 24"/>
            <p:cNvSpPr/>
            <p:nvPr/>
          </p:nvSpPr>
          <p:spPr>
            <a:xfrm>
              <a:off x="359495" y="1991555"/>
              <a:ext cx="6727105" cy="3018595"/>
            </a:xfrm>
            <a:prstGeom prst="rect">
              <a:avLst/>
            </a:prstGeom>
            <a:solidFill>
              <a:schemeClr val="bg1"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98054" tIns="149027" rIns="298054" bIns="149027" spcCol="0" rtlCol="0" anchor="ctr"/>
            <a:lstStyle/>
            <a:p>
              <a:pPr algn="ctr"/>
              <a:endParaRPr lang="en-US" sz="1800"/>
            </a:p>
          </p:txBody>
        </p:sp>
        <p:sp>
          <p:nvSpPr>
            <p:cNvPr id="24" name="TextBox 28"/>
            <p:cNvSpPr txBox="1"/>
            <p:nvPr/>
          </p:nvSpPr>
          <p:spPr>
            <a:xfrm>
              <a:off x="417275" y="1962150"/>
              <a:ext cx="6450556" cy="2763177"/>
            </a:xfrm>
            <a:prstGeom prst="rect">
              <a:avLst/>
            </a:prstGeom>
            <a:noFill/>
          </p:spPr>
          <p:txBody>
            <a:bodyPr wrap="square" lIns="298054" tIns="149027" rIns="298054" bIns="149027" rtlCol="0">
              <a:spAutoFit/>
            </a:bodyPr>
            <a:lstStyle/>
            <a:p>
              <a:pPr marL="166688" indent="-166688">
                <a:buFont typeface="Arial" pitchFamily="34" charset="0"/>
                <a:buChar char="•"/>
              </a:pPr>
              <a:r>
                <a:rPr lang="en-US" sz="1600" dirty="0" err="1" smtClean="0"/>
                <a:t>mensyukuri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memahami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makna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keberagaman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masyarakat</a:t>
              </a:r>
              <a:r>
                <a:rPr lang="en-US" sz="1600" dirty="0" smtClean="0"/>
                <a:t> Indonesia </a:t>
              </a:r>
              <a:r>
                <a:rPr lang="en-US" sz="1600" dirty="0" err="1" smtClean="0"/>
                <a:t>dalam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bidang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sosial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budaya</a:t>
              </a:r>
              <a:r>
                <a:rPr lang="en-US" sz="1600" dirty="0" smtClean="0"/>
                <a:t>, </a:t>
              </a:r>
              <a:r>
                <a:rPr lang="en-US" sz="1600" dirty="0" err="1" smtClean="0"/>
                <a:t>ekonomi</a:t>
              </a:r>
              <a:r>
                <a:rPr lang="en-US" sz="1600" dirty="0" smtClean="0"/>
                <a:t>, </a:t>
              </a:r>
              <a:r>
                <a:rPr lang="en-US" sz="1600" dirty="0" err="1" smtClean="0"/>
                <a:t>dan</a:t>
              </a:r>
              <a:r>
                <a:rPr lang="en-US" sz="1600" dirty="0" smtClean="0"/>
                <a:t> gender </a:t>
              </a:r>
              <a:r>
                <a:rPr lang="en-US" sz="1600" dirty="0" err="1" smtClean="0"/>
                <a:t>dalam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bingkai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Bhinneka</a:t>
              </a:r>
              <a:r>
                <a:rPr lang="en-US" sz="1600" dirty="0" smtClean="0"/>
                <a:t> Tunggal </a:t>
              </a:r>
              <a:r>
                <a:rPr lang="en-US" sz="1600" dirty="0" err="1" smtClean="0"/>
                <a:t>Ika</a:t>
              </a:r>
              <a:r>
                <a:rPr lang="en-US" sz="1600" dirty="0" smtClean="0"/>
                <a:t>;</a:t>
              </a:r>
            </a:p>
            <a:p>
              <a:pPr marL="166688" indent="-166688">
                <a:buFont typeface="Arial" pitchFamily="34" charset="0"/>
                <a:buChar char="•"/>
              </a:pPr>
              <a:r>
                <a:rPr lang="en-US" sz="1600" dirty="0" err="1" smtClean="0"/>
                <a:t>menganalisis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memetakan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permasalahan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keberagaman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masyarakat</a:t>
              </a:r>
              <a:r>
                <a:rPr lang="en-US" sz="1600" dirty="0" smtClean="0"/>
                <a:t> Indonesia;</a:t>
              </a:r>
            </a:p>
            <a:p>
              <a:pPr marL="166688" indent="-166688">
                <a:buFont typeface="Arial" pitchFamily="34" charset="0"/>
                <a:buChar char="•"/>
              </a:pPr>
              <a:r>
                <a:rPr lang="en-US" sz="1600" dirty="0" err="1" smtClean="0"/>
                <a:t>menemukan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menganalisis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berbagai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akibat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dari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masalah</a:t>
              </a:r>
              <a:r>
                <a:rPr lang="en-US" sz="1600" dirty="0" smtClean="0"/>
                <a:t> yang </a:t>
              </a:r>
              <a:r>
                <a:rPr lang="en-US" sz="1600" dirty="0" err="1" smtClean="0"/>
                <a:t>timbul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dalam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keberagaman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masyarakat</a:t>
              </a:r>
              <a:r>
                <a:rPr lang="en-US" sz="1600" dirty="0" smtClean="0"/>
                <a:t> Indonesia;</a:t>
              </a:r>
            </a:p>
            <a:p>
              <a:pPr marL="166688" indent="-166688">
                <a:buFont typeface="Arial" pitchFamily="34" charset="0"/>
                <a:buChar char="•"/>
              </a:pPr>
              <a:r>
                <a:rPr lang="en-US" sz="1600" dirty="0" err="1" smtClean="0"/>
                <a:t>memahami</a:t>
              </a:r>
              <a:r>
                <a:rPr lang="en-US" sz="1600" dirty="0" smtClean="0"/>
                <a:t>, </a:t>
              </a:r>
              <a:r>
                <a:rPr lang="en-US" sz="1600" dirty="0" err="1" smtClean="0"/>
                <a:t>menganalisis</a:t>
              </a:r>
              <a:r>
                <a:rPr lang="en-US" sz="1600" dirty="0" smtClean="0"/>
                <a:t>, </a:t>
              </a:r>
              <a:r>
                <a:rPr lang="en-US" sz="1600" dirty="0" err="1" smtClean="0"/>
                <a:t>dan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berperan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aktif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sebagai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seorang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pelajar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dalam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upaya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penanggulangan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penyelesaian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masalah</a:t>
              </a:r>
              <a:r>
                <a:rPr lang="en-US" sz="1600" dirty="0" smtClean="0"/>
                <a:t> yang </a:t>
              </a:r>
              <a:r>
                <a:rPr lang="en-US" sz="1600" dirty="0" err="1" smtClean="0"/>
                <a:t>timbul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dalam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keberagaman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masyarakat</a:t>
              </a:r>
              <a:r>
                <a:rPr lang="en-US" sz="1600" dirty="0" smtClean="0"/>
                <a:t> Indonesia.</a:t>
              </a:r>
            </a:p>
          </p:txBody>
        </p:sp>
      </p:grpSp>
      <p:sp>
        <p:nvSpPr>
          <p:cNvPr id="25" name="Rectangle 11"/>
          <p:cNvSpPr/>
          <p:nvPr/>
        </p:nvSpPr>
        <p:spPr>
          <a:xfrm>
            <a:off x="496148" y="701501"/>
            <a:ext cx="8147791" cy="336632"/>
          </a:xfrm>
          <a:prstGeom prst="rect">
            <a:avLst/>
          </a:prstGeom>
        </p:spPr>
        <p:txBody>
          <a:bodyPr wrap="square" lIns="28575" tIns="14288" rIns="28575" bIns="14288">
            <a:spAutoFit/>
          </a:bodyPr>
          <a:lstStyle/>
          <a:p>
            <a:pPr algn="ctr"/>
            <a:r>
              <a:rPr lang="sv-SE" sz="2000" b="1" dirty="0" smtClean="0"/>
              <a:t>HARMONI DALAM KEBERAGAMAN MASYARAKAT INDONESIA</a:t>
            </a:r>
            <a:endParaRPr lang="sv-SE" sz="2000" b="1" dirty="0"/>
          </a:p>
        </p:txBody>
      </p:sp>
      <p:grpSp>
        <p:nvGrpSpPr>
          <p:cNvPr id="26" name="Group 12"/>
          <p:cNvGrpSpPr/>
          <p:nvPr/>
        </p:nvGrpSpPr>
        <p:grpSpPr>
          <a:xfrm>
            <a:off x="3952876" y="166688"/>
            <a:ext cx="1330611" cy="466995"/>
            <a:chOff x="3663421" y="276593"/>
            <a:chExt cx="1816005" cy="680127"/>
          </a:xfrm>
        </p:grpSpPr>
        <p:sp>
          <p:nvSpPr>
            <p:cNvPr id="27" name="Parallelogram 13"/>
            <p:cNvSpPr/>
            <p:nvPr/>
          </p:nvSpPr>
          <p:spPr>
            <a:xfrm>
              <a:off x="3663421" y="276593"/>
              <a:ext cx="1816005" cy="632324"/>
            </a:xfrm>
            <a:prstGeom prst="parallelogram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3733801" y="351593"/>
              <a:ext cx="1676401" cy="6051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1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BAB</a:t>
              </a:r>
              <a:r>
                <a:rPr lang="id-ID" sz="21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100" b="1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5</a:t>
              </a:r>
              <a:endParaRPr lang="en-US" sz="21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pic>
        <p:nvPicPr>
          <p:cNvPr id="15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38600" y="2190750"/>
            <a:ext cx="4419600" cy="1631216"/>
          </a:xfrm>
          <a:prstGeom prst="rect">
            <a:avLst/>
          </a:prstGeom>
          <a:noFill/>
          <a:ln w="38100">
            <a:solidFill>
              <a:schemeClr val="accent5"/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/>
              <a:t>Tindakan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menangkal</a:t>
            </a:r>
            <a:r>
              <a:rPr lang="en-US" sz="2000" dirty="0" smtClean="0"/>
              <a:t> </a:t>
            </a:r>
            <a:r>
              <a:rPr lang="en-US" sz="2000" dirty="0" err="1" smtClean="0"/>
              <a:t>kesenjangan</a:t>
            </a:r>
            <a:r>
              <a:rPr lang="en-US" sz="2000" dirty="0" smtClean="0"/>
              <a:t> gender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pekerjaan</a:t>
            </a:r>
            <a:r>
              <a:rPr lang="en-US" sz="2000" dirty="0" smtClean="0"/>
              <a:t> </a:t>
            </a:r>
            <a:r>
              <a:rPr lang="en-US" sz="2000" dirty="0" err="1" smtClean="0"/>
              <a:t>domestik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membuat</a:t>
            </a:r>
            <a:r>
              <a:rPr lang="en-US" sz="2000" dirty="0" smtClean="0"/>
              <a:t> </a:t>
            </a:r>
            <a:r>
              <a:rPr lang="en-US" sz="2000" dirty="0" err="1" smtClean="0"/>
              <a:t>pembagian</a:t>
            </a:r>
            <a:r>
              <a:rPr lang="en-US" sz="2000" dirty="0" smtClean="0"/>
              <a:t> </a:t>
            </a:r>
            <a:r>
              <a:rPr lang="en-US" sz="2000" dirty="0" err="1" smtClean="0"/>
              <a:t>kerja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tugas</a:t>
            </a:r>
            <a:r>
              <a:rPr lang="en-US" sz="2000" dirty="0" smtClean="0"/>
              <a:t> </a:t>
            </a:r>
            <a:r>
              <a:rPr lang="en-US" sz="2000" dirty="0" err="1" smtClean="0"/>
              <a:t>antaranggota</a:t>
            </a:r>
            <a:r>
              <a:rPr lang="en-US" sz="2000" dirty="0" smtClean="0"/>
              <a:t> </a:t>
            </a:r>
            <a:r>
              <a:rPr lang="en-US" sz="2000" dirty="0" err="1" smtClean="0"/>
              <a:t>keluarga</a:t>
            </a:r>
            <a:r>
              <a:rPr lang="en-US" sz="2000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08" y="1352550"/>
            <a:ext cx="2986954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34"/>
          <p:cNvSpPr txBox="1"/>
          <p:nvPr/>
        </p:nvSpPr>
        <p:spPr>
          <a:xfrm>
            <a:off x="0" y="209550"/>
            <a:ext cx="7574675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tabLst>
                <a:tab pos="692185" algn="l"/>
              </a:tabLst>
            </a:pPr>
            <a:r>
              <a:rPr lang="en-US" sz="2400" b="1" dirty="0" smtClean="0">
                <a:solidFill>
                  <a:schemeClr val="bg1"/>
                </a:solidFill>
              </a:rPr>
              <a:t>C. 	</a:t>
            </a:r>
            <a:r>
              <a:rPr lang="en-US" sz="2400" b="1" dirty="0" err="1" smtClean="0">
                <a:solidFill>
                  <a:schemeClr val="bg1"/>
                </a:solidFill>
              </a:rPr>
              <a:t>Strategi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Penyelesaian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2343150"/>
            <a:ext cx="4953000" cy="1477328"/>
          </a:xfrm>
          <a:prstGeom prst="rect">
            <a:avLst/>
          </a:prstGeom>
          <a:noFill/>
          <a:ln w="38100">
            <a:solidFill>
              <a:schemeClr val="accent5"/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b="1" dirty="0" err="1" smtClean="0"/>
              <a:t>menciptakan</a:t>
            </a:r>
            <a:r>
              <a:rPr lang="en-US" b="1" dirty="0" smtClean="0"/>
              <a:t> </a:t>
            </a:r>
            <a:r>
              <a:rPr lang="en-US" b="1" dirty="0" err="1" smtClean="0"/>
              <a:t>kesetaraan</a:t>
            </a:r>
            <a:r>
              <a:rPr lang="en-US" b="1" dirty="0" smtClean="0"/>
              <a:t> gender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partisipasi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mengajak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melatih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anggota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pilihnya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pemilu</a:t>
            </a:r>
            <a:r>
              <a:rPr lang="en-US" dirty="0" smtClean="0"/>
              <a:t>.</a:t>
            </a:r>
            <a:endParaRPr lang="en-US" sz="1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pic>
        <p:nvPicPr>
          <p:cNvPr id="12" name="Picture 11" descr="ballot-32201_960_7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1504950"/>
            <a:ext cx="2566352" cy="2873678"/>
          </a:xfrm>
          <a:prstGeom prst="rect">
            <a:avLst/>
          </a:prstGeom>
        </p:spPr>
      </p:pic>
      <p:sp>
        <p:nvSpPr>
          <p:cNvPr id="7" name="TextBox 34"/>
          <p:cNvSpPr txBox="1"/>
          <p:nvPr/>
        </p:nvSpPr>
        <p:spPr>
          <a:xfrm>
            <a:off x="0" y="209550"/>
            <a:ext cx="7574675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tabLst>
                <a:tab pos="692185" algn="l"/>
              </a:tabLst>
            </a:pPr>
            <a:r>
              <a:rPr lang="en-US" sz="2400" b="1" dirty="0" smtClean="0">
                <a:solidFill>
                  <a:schemeClr val="bg1"/>
                </a:solidFill>
              </a:rPr>
              <a:t>C. 	</a:t>
            </a:r>
            <a:r>
              <a:rPr lang="en-US" sz="2400" b="1" dirty="0" err="1" smtClean="0">
                <a:solidFill>
                  <a:schemeClr val="bg1"/>
                </a:solidFill>
              </a:rPr>
              <a:t>Strategi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Penyelesaian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 r="81749" b="62667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6415" y="1307935"/>
            <a:ext cx="3010909" cy="3434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54122" y="2055687"/>
            <a:ext cx="464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/>
              <a:t>Kesetaraan</a:t>
            </a:r>
            <a:r>
              <a:rPr lang="en-US" sz="2000" dirty="0" smtClean="0"/>
              <a:t> </a:t>
            </a:r>
            <a:r>
              <a:rPr lang="en-US" sz="2000" dirty="0" err="1" smtClean="0"/>
              <a:t>perlu</a:t>
            </a:r>
            <a:r>
              <a:rPr lang="en-US" sz="2000" dirty="0" smtClean="0"/>
              <a:t> </a:t>
            </a:r>
            <a:r>
              <a:rPr lang="en-US" sz="2000" dirty="0" err="1" smtClean="0"/>
              <a:t>ditanamkan</a:t>
            </a:r>
            <a:r>
              <a:rPr lang="en-US" sz="2000" dirty="0" smtClean="0"/>
              <a:t>, </a:t>
            </a:r>
            <a:r>
              <a:rPr lang="en-US" sz="2000" dirty="0" err="1" smtClean="0"/>
              <a:t>terlebih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generasi</a:t>
            </a:r>
            <a:r>
              <a:rPr lang="en-US" sz="2000" dirty="0" smtClean="0"/>
              <a:t> </a:t>
            </a:r>
            <a:r>
              <a:rPr lang="en-US" sz="2000" dirty="0" err="1" smtClean="0"/>
              <a:t>muda</a:t>
            </a:r>
            <a:r>
              <a:rPr lang="en-US" sz="2000" dirty="0" smtClean="0"/>
              <a:t>,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memberi</a:t>
            </a:r>
            <a:r>
              <a:rPr lang="en-US" sz="2000" dirty="0" smtClean="0"/>
              <a:t> </a:t>
            </a:r>
            <a:r>
              <a:rPr lang="en-US" sz="2000" dirty="0" err="1" smtClean="0"/>
              <a:t>pemahaman</a:t>
            </a:r>
            <a:r>
              <a:rPr lang="en-US" sz="2000" dirty="0" smtClean="0"/>
              <a:t> </a:t>
            </a:r>
            <a:r>
              <a:rPr lang="en-US" sz="2000" dirty="0" err="1" smtClean="0"/>
              <a:t>bahwa</a:t>
            </a:r>
            <a:r>
              <a:rPr lang="en-US" sz="2000" dirty="0" smtClean="0"/>
              <a:t> </a:t>
            </a:r>
            <a:r>
              <a:rPr lang="en-US" sz="2000" dirty="0" err="1" smtClean="0"/>
              <a:t>anak</a:t>
            </a:r>
            <a:r>
              <a:rPr lang="en-US" sz="2000" dirty="0" smtClean="0"/>
              <a:t> </a:t>
            </a:r>
            <a:r>
              <a:rPr lang="en-US" sz="2000" dirty="0" err="1" smtClean="0"/>
              <a:t>perempuan</a:t>
            </a:r>
            <a:r>
              <a:rPr lang="en-US" sz="2000" dirty="0" smtClean="0"/>
              <a:t> </a:t>
            </a:r>
            <a:r>
              <a:rPr lang="fi-FI" sz="2000" dirty="0" smtClean="0"/>
              <a:t>mempunyai kesempatan yang sama mendapatkan </a:t>
            </a:r>
            <a:r>
              <a:rPr lang="en-US" sz="2000" dirty="0" err="1" smtClean="0"/>
              <a:t>pendidikan</a:t>
            </a:r>
            <a:r>
              <a:rPr lang="en-US" sz="2000" dirty="0" smtClean="0"/>
              <a:t> </a:t>
            </a:r>
            <a:r>
              <a:rPr lang="en-US" sz="2000" dirty="0" err="1" smtClean="0"/>
              <a:t>hingga</a:t>
            </a:r>
            <a:r>
              <a:rPr lang="en-US" sz="2000" dirty="0" smtClean="0"/>
              <a:t> </a:t>
            </a:r>
            <a:r>
              <a:rPr lang="en-US" sz="2000" dirty="0" err="1" smtClean="0"/>
              <a:t>jenjang</a:t>
            </a:r>
            <a:r>
              <a:rPr lang="en-US" sz="2000" dirty="0" smtClean="0"/>
              <a:t> yang </a:t>
            </a:r>
            <a:r>
              <a:rPr lang="en-US" sz="2000" dirty="0" err="1" smtClean="0"/>
              <a:t>tinggi</a:t>
            </a:r>
            <a:r>
              <a:rPr lang="en-US" sz="2000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8" name="TextBox 34"/>
          <p:cNvSpPr txBox="1"/>
          <p:nvPr/>
        </p:nvSpPr>
        <p:spPr>
          <a:xfrm>
            <a:off x="0" y="209550"/>
            <a:ext cx="7574675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tabLst>
                <a:tab pos="692185" algn="l"/>
              </a:tabLst>
            </a:pPr>
            <a:r>
              <a:rPr lang="en-US" sz="2400" b="1" dirty="0" smtClean="0">
                <a:solidFill>
                  <a:schemeClr val="bg1"/>
                </a:solidFill>
              </a:rPr>
              <a:t>C. 	</a:t>
            </a:r>
            <a:r>
              <a:rPr lang="en-US" sz="2400" b="1" dirty="0" err="1" smtClean="0">
                <a:solidFill>
                  <a:schemeClr val="bg1"/>
                </a:solidFill>
              </a:rPr>
              <a:t>Strategi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Penyelesaian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 t="5461" r="80100" b="39932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429000" y="1943368"/>
            <a:ext cx="4572000" cy="1938992"/>
          </a:xfrm>
          <a:prstGeom prst="rect">
            <a:avLst/>
          </a:prstGeom>
          <a:noFill/>
          <a:ln w="38100">
            <a:solidFill>
              <a:schemeClr val="accent5"/>
            </a:solidFill>
            <a:prstDash val="lgDash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Hal yang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mengatasi</a:t>
            </a:r>
            <a:r>
              <a:rPr lang="en-US" sz="2000" dirty="0" smtClean="0"/>
              <a:t> </a:t>
            </a:r>
            <a:r>
              <a:rPr lang="en-US" sz="2000" dirty="0" err="1" smtClean="0"/>
              <a:t>kesenjangan</a:t>
            </a:r>
            <a:r>
              <a:rPr lang="en-US" sz="2000" dirty="0" smtClean="0"/>
              <a:t> </a:t>
            </a:r>
            <a:r>
              <a:rPr lang="sv-SE" sz="2000" dirty="0" smtClean="0"/>
              <a:t>gender dalam kehidupan berdemokrasi antara lain adalah </a:t>
            </a:r>
            <a:r>
              <a:rPr lang="en-US" sz="2000" dirty="0" err="1" smtClean="0"/>
              <a:t>melatih</a:t>
            </a:r>
            <a:r>
              <a:rPr lang="en-US" sz="2000" dirty="0" smtClean="0"/>
              <a:t> </a:t>
            </a:r>
            <a:r>
              <a:rPr lang="en-US" sz="2000" dirty="0" err="1" smtClean="0"/>
              <a:t>tiap</a:t>
            </a:r>
            <a:r>
              <a:rPr lang="en-US" sz="2000" dirty="0" smtClean="0"/>
              <a:t> </a:t>
            </a:r>
            <a:r>
              <a:rPr lang="en-US" sz="2000" dirty="0" err="1" smtClean="0"/>
              <a:t>anggota</a:t>
            </a:r>
            <a:r>
              <a:rPr lang="en-US" sz="2000" dirty="0" smtClean="0"/>
              <a:t> </a:t>
            </a:r>
            <a:r>
              <a:rPr lang="en-US" sz="2000" dirty="0" err="1" smtClean="0"/>
              <a:t>keluarga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menyelesaikan</a:t>
            </a:r>
            <a:r>
              <a:rPr lang="en-US" sz="2000" dirty="0" smtClean="0"/>
              <a:t> </a:t>
            </a:r>
            <a:r>
              <a:rPr lang="sv-SE" sz="2000" dirty="0" smtClean="0"/>
              <a:t>persoalan secara musyawarah dan mufakat.</a:t>
            </a:r>
            <a:endParaRPr lang="en-US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5461" r="4478"/>
          <a:stretch>
            <a:fillRect/>
          </a:stretch>
        </p:blipFill>
        <p:spPr bwMode="auto">
          <a:xfrm>
            <a:off x="609600" y="1265832"/>
            <a:ext cx="2283250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34"/>
          <p:cNvSpPr txBox="1"/>
          <p:nvPr/>
        </p:nvSpPr>
        <p:spPr>
          <a:xfrm>
            <a:off x="0" y="209550"/>
            <a:ext cx="7574675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tabLst>
                <a:tab pos="692185" algn="l"/>
              </a:tabLst>
            </a:pPr>
            <a:r>
              <a:rPr lang="en-US" sz="2400" b="1" dirty="0" smtClean="0">
                <a:solidFill>
                  <a:schemeClr val="bg1"/>
                </a:solidFill>
              </a:rPr>
              <a:t>C. 	</a:t>
            </a:r>
            <a:r>
              <a:rPr lang="en-US" sz="2400" b="1" dirty="0" err="1" smtClean="0">
                <a:solidFill>
                  <a:schemeClr val="bg1"/>
                </a:solidFill>
              </a:rPr>
              <a:t>Strategi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Penyelesaian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1695" b="11543"/>
          <a:stretch>
            <a:fillRect/>
          </a:stretch>
        </p:blipFill>
        <p:spPr bwMode="auto">
          <a:xfrm>
            <a:off x="0" y="1042253"/>
            <a:ext cx="9144000" cy="4101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4953000" y="2803827"/>
            <a:ext cx="3810000" cy="1291923"/>
            <a:chOff x="4953000" y="2609205"/>
            <a:chExt cx="3886200" cy="1638945"/>
          </a:xfrm>
        </p:grpSpPr>
        <p:sp>
          <p:nvSpPr>
            <p:cNvPr id="12" name="Rectangle 11"/>
            <p:cNvSpPr/>
            <p:nvPr/>
          </p:nvSpPr>
          <p:spPr>
            <a:xfrm>
              <a:off x="4953000" y="2609205"/>
              <a:ext cx="3886200" cy="1638945"/>
            </a:xfrm>
            <a:prstGeom prst="rect">
              <a:avLst/>
            </a:prstGeom>
            <a:solidFill>
              <a:schemeClr val="tx1">
                <a:alpha val="4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029200" y="2661149"/>
              <a:ext cx="3733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dirty="0" smtClean="0">
                  <a:solidFill>
                    <a:schemeClr val="bg1"/>
                  </a:solidFill>
                </a:rPr>
                <a:t>Kesetaraan gender dalam bidang ekonomi dapat dilatih </a:t>
              </a:r>
              <a:r>
                <a:rPr lang="en-US" dirty="0" err="1" smtClean="0">
                  <a:solidFill>
                    <a:schemeClr val="bg1"/>
                  </a:solidFill>
                </a:rPr>
                <a:t>dengan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memberikan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sesuatu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kepada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anak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sesuai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kebutuhannya</a:t>
              </a:r>
              <a:r>
                <a:rPr lang="en-US" dirty="0" smtClean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66801" y="20002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8" name="TextBox 34"/>
          <p:cNvSpPr txBox="1"/>
          <p:nvPr/>
        </p:nvSpPr>
        <p:spPr>
          <a:xfrm>
            <a:off x="0" y="209550"/>
            <a:ext cx="7574675" cy="832703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tabLst>
                <a:tab pos="692185" algn="l"/>
              </a:tabLst>
            </a:pPr>
            <a:r>
              <a:rPr lang="en-US" sz="2400" b="1" dirty="0" smtClean="0">
                <a:solidFill>
                  <a:schemeClr val="bg1"/>
                </a:solidFill>
              </a:rPr>
              <a:t>C. 	</a:t>
            </a:r>
            <a:r>
              <a:rPr lang="en-US" sz="2400" b="1" dirty="0" err="1" smtClean="0">
                <a:solidFill>
                  <a:schemeClr val="bg1"/>
                </a:solidFill>
              </a:rPr>
              <a:t>Strategi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Penyelesaian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Permasalahan</a:t>
            </a:r>
            <a:r>
              <a:rPr lang="en-US" sz="2400" b="1" dirty="0" smtClean="0">
                <a:solidFill>
                  <a:schemeClr val="bg1"/>
                </a:solidFill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</a:rPr>
              <a:t>Muncul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dalam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Keberagaman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Masyarakat</a:t>
            </a:r>
            <a:r>
              <a:rPr lang="en-US" sz="2400" b="1" dirty="0" smtClean="0">
                <a:solidFill>
                  <a:schemeClr val="bg1"/>
                </a:solidFill>
              </a:rPr>
              <a:t>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F:\Ria\baping\ppt\PKN KELAS IX K 2013 Ria\gambar\Untitled-1.png"/>
          <p:cNvPicPr>
            <a:picLocks noChangeAspect="1" noChangeArrowheads="1"/>
          </p:cNvPicPr>
          <p:nvPr/>
        </p:nvPicPr>
        <p:blipFill>
          <a:blip r:embed="rId2" cstate="print"/>
          <a:srcRect l="64892" r="-728" b="58350"/>
          <a:stretch>
            <a:fillRect/>
          </a:stretch>
        </p:blipFill>
        <p:spPr bwMode="auto">
          <a:xfrm>
            <a:off x="533400" y="1101296"/>
            <a:ext cx="2514600" cy="3601995"/>
          </a:xfrm>
          <a:prstGeom prst="rect">
            <a:avLst/>
          </a:prstGeom>
          <a:noFill/>
        </p:spPr>
      </p:pic>
      <p:sp>
        <p:nvSpPr>
          <p:cNvPr id="8" name="TextBox 34"/>
          <p:cNvSpPr txBox="1"/>
          <p:nvPr/>
        </p:nvSpPr>
        <p:spPr>
          <a:xfrm>
            <a:off x="0" y="133350"/>
            <a:ext cx="5829300" cy="463371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Font typeface="+mj-lt"/>
              <a:buAutoNum type="alphaUcPeriod"/>
              <a:tabLst>
                <a:tab pos="692185" algn="l"/>
              </a:tabLst>
            </a:pPr>
            <a:r>
              <a:rPr lang="sv-SE" sz="2400" b="1" dirty="0" smtClean="0">
                <a:solidFill>
                  <a:schemeClr val="bg1"/>
                </a:solidFill>
              </a:rPr>
              <a:t>Keberagaman Masyarakat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52800" y="1733550"/>
            <a:ext cx="4953000" cy="1938992"/>
          </a:xfrm>
          <a:prstGeom prst="rect">
            <a:avLst/>
          </a:prstGeom>
          <a:ln w="38100">
            <a:solidFill>
              <a:schemeClr val="accent5"/>
            </a:solidFill>
            <a:prstDash val="lgDashDot"/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dirty="0" err="1" smtClean="0"/>
              <a:t>Keberagaman</a:t>
            </a:r>
            <a:r>
              <a:rPr lang="en-US" sz="2000" dirty="0" smtClean="0"/>
              <a:t>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diartikan</a:t>
            </a:r>
            <a:r>
              <a:rPr lang="en-US" sz="2000" dirty="0" smtClean="0"/>
              <a:t> ‘</a:t>
            </a:r>
            <a:r>
              <a:rPr lang="en-US" sz="2000" dirty="0" err="1" smtClean="0"/>
              <a:t>berbeda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bermacam-macam</a:t>
            </a:r>
            <a:r>
              <a:rPr lang="en-US" sz="2000" dirty="0" smtClean="0"/>
              <a:t>’. </a:t>
            </a:r>
            <a:r>
              <a:rPr lang="en-US" sz="2000" dirty="0" err="1" smtClean="0"/>
              <a:t>Harmoni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keberagaman</a:t>
            </a:r>
            <a:r>
              <a:rPr lang="en-US" sz="2000" dirty="0" smtClean="0"/>
              <a:t> </a:t>
            </a:r>
            <a:r>
              <a:rPr lang="en-US" sz="2000" dirty="0" err="1" smtClean="0"/>
              <a:t>masyarakat</a:t>
            </a:r>
            <a:r>
              <a:rPr lang="en-US" sz="2000" dirty="0" smtClean="0"/>
              <a:t> Indonesia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diartikan</a:t>
            </a:r>
            <a:r>
              <a:rPr lang="en-US" sz="2000" dirty="0" smtClean="0"/>
              <a:t> </a:t>
            </a:r>
            <a:r>
              <a:rPr lang="en-US" sz="2000" b="1" dirty="0" err="1" smtClean="0"/>
              <a:t>suatu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keselarasan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atau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keserasian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perbedaan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dalam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masyarakat</a:t>
            </a:r>
            <a:r>
              <a:rPr lang="en-US" sz="2000" b="1" dirty="0" smtClean="0"/>
              <a:t> Indonesia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10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 result for bhineka tunggal ika"/>
          <p:cNvPicPr>
            <a:picLocks noChangeAspect="1" noChangeArrowheads="1"/>
          </p:cNvPicPr>
          <p:nvPr/>
        </p:nvPicPr>
        <p:blipFill>
          <a:blip r:embed="rId2" cstate="print"/>
          <a:srcRect t="24335" b="3723"/>
          <a:stretch>
            <a:fillRect/>
          </a:stretch>
        </p:blipFill>
        <p:spPr bwMode="auto">
          <a:xfrm>
            <a:off x="0" y="742950"/>
            <a:ext cx="9144000" cy="4400550"/>
          </a:xfrm>
          <a:prstGeom prst="rect">
            <a:avLst/>
          </a:prstGeom>
          <a:noFill/>
        </p:spPr>
      </p:pic>
      <p:grpSp>
        <p:nvGrpSpPr>
          <p:cNvPr id="2" name="Group 1"/>
          <p:cNvGrpSpPr/>
          <p:nvPr/>
        </p:nvGrpSpPr>
        <p:grpSpPr>
          <a:xfrm>
            <a:off x="228600" y="1200150"/>
            <a:ext cx="4343400" cy="1828800"/>
            <a:chOff x="533400" y="1962150"/>
            <a:chExt cx="4343400" cy="1828800"/>
          </a:xfrm>
        </p:grpSpPr>
        <p:sp>
          <p:nvSpPr>
            <p:cNvPr id="11" name="Rectangle 10"/>
            <p:cNvSpPr/>
            <p:nvPr/>
          </p:nvSpPr>
          <p:spPr>
            <a:xfrm>
              <a:off x="533400" y="1962150"/>
              <a:ext cx="4343400" cy="1828800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9600" y="2038350"/>
              <a:ext cx="396240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chemeClr val="bg1"/>
                  </a:solidFill>
                </a:rPr>
                <a:t>Masyarakat</a:t>
              </a:r>
              <a:r>
                <a:rPr lang="en-US" sz="2000" dirty="0" smtClean="0">
                  <a:solidFill>
                    <a:schemeClr val="bg1"/>
                  </a:solidFill>
                </a:rPr>
                <a:t> Indonesia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terdiri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dari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berbagai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golongan</a:t>
              </a:r>
              <a:r>
                <a:rPr lang="en-US" sz="2000" dirty="0" smtClean="0">
                  <a:solidFill>
                    <a:schemeClr val="bg1"/>
                  </a:solidFill>
                </a:rPr>
                <a:t>,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suku</a:t>
              </a:r>
              <a:r>
                <a:rPr lang="en-US" sz="2000" dirty="0" smtClean="0">
                  <a:solidFill>
                    <a:schemeClr val="bg1"/>
                  </a:solidFill>
                </a:rPr>
                <a:t>,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etnis</a:t>
              </a:r>
              <a:r>
                <a:rPr lang="en-US" sz="2000" dirty="0" smtClean="0">
                  <a:solidFill>
                    <a:schemeClr val="bg1"/>
                  </a:solidFill>
                </a:rPr>
                <a:t> (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suku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bangsa</a:t>
              </a:r>
              <a:r>
                <a:rPr lang="en-US" sz="2000" dirty="0" smtClean="0">
                  <a:solidFill>
                    <a:schemeClr val="bg1"/>
                  </a:solidFill>
                </a:rPr>
                <a:t>),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ras</a:t>
              </a:r>
              <a:r>
                <a:rPr lang="en-US" sz="2000" dirty="0" smtClean="0">
                  <a:solidFill>
                    <a:schemeClr val="bg1"/>
                  </a:solidFill>
                </a:rPr>
                <a:t>, agama,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dan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budaya</a:t>
              </a:r>
              <a:r>
                <a:rPr lang="en-US" sz="2000" dirty="0" smtClean="0">
                  <a:solidFill>
                    <a:schemeClr val="bg1"/>
                  </a:solidFill>
                </a:rPr>
                <a:t>.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Mereka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hidup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tersebar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di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berbagai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wilayah</a:t>
              </a:r>
              <a:r>
                <a:rPr lang="en-US" sz="2000" dirty="0" smtClean="0">
                  <a:solidFill>
                    <a:schemeClr val="bg1"/>
                  </a:solidFill>
                </a:rPr>
                <a:t> Negara Indonesia.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7" name="TextBox 34"/>
          <p:cNvSpPr txBox="1"/>
          <p:nvPr/>
        </p:nvSpPr>
        <p:spPr>
          <a:xfrm>
            <a:off x="0" y="133350"/>
            <a:ext cx="5829300" cy="463371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Font typeface="+mj-lt"/>
              <a:buAutoNum type="alphaUcPeriod"/>
              <a:tabLst>
                <a:tab pos="692185" algn="l"/>
              </a:tabLst>
            </a:pPr>
            <a:r>
              <a:rPr lang="sv-SE" sz="2400" b="1" dirty="0" smtClean="0">
                <a:solidFill>
                  <a:schemeClr val="bg1"/>
                </a:solidFill>
              </a:rPr>
              <a:t>Keberagaman Masyarakat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/>
          <a:srcRect l="23285" t="199" r="59321" b="79009"/>
          <a:stretch>
            <a:fillRect/>
          </a:stretch>
        </p:blipFill>
        <p:spPr bwMode="auto">
          <a:xfrm>
            <a:off x="0" y="666750"/>
            <a:ext cx="91440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/>
          <a:srcRect l="23285" t="199" r="16840"/>
          <a:stretch>
            <a:fillRect/>
          </a:stretch>
        </p:blipFill>
        <p:spPr bwMode="auto">
          <a:xfrm>
            <a:off x="6009123" y="365035"/>
            <a:ext cx="2490061" cy="434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32871" y="2784542"/>
            <a:ext cx="5132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dirty="0" smtClean="0"/>
              <a:t>Cobalah kamu amati teman-temanmu, apakah </a:t>
            </a:r>
            <a:r>
              <a:rPr lang="en-US" sz="2000" dirty="0" err="1" smtClean="0"/>
              <a:t>mereka</a:t>
            </a:r>
            <a:r>
              <a:rPr lang="en-US" sz="2000" dirty="0" smtClean="0"/>
              <a:t> </a:t>
            </a:r>
            <a:r>
              <a:rPr lang="en-US" sz="2000" dirty="0" err="1" smtClean="0"/>
              <a:t>berasal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suku</a:t>
            </a:r>
            <a:r>
              <a:rPr lang="en-US" sz="2000" dirty="0" smtClean="0"/>
              <a:t>, </a:t>
            </a:r>
            <a:r>
              <a:rPr lang="en-US" sz="2000" dirty="0" err="1" smtClean="0"/>
              <a:t>ras</a:t>
            </a:r>
            <a:r>
              <a:rPr lang="en-US" sz="2000" dirty="0" smtClean="0"/>
              <a:t>, agama,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budaya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berbeda-beda</a:t>
            </a:r>
            <a:r>
              <a:rPr lang="en-US" sz="2000" dirty="0" smtClean="0"/>
              <a:t>?</a:t>
            </a:r>
            <a:endParaRPr lang="en-US" sz="2000" dirty="0"/>
          </a:p>
        </p:txBody>
      </p:sp>
      <p:pic>
        <p:nvPicPr>
          <p:cNvPr id="9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7" name="TextBox 34"/>
          <p:cNvSpPr txBox="1"/>
          <p:nvPr/>
        </p:nvSpPr>
        <p:spPr>
          <a:xfrm>
            <a:off x="0" y="133350"/>
            <a:ext cx="5829300" cy="463371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Font typeface="+mj-lt"/>
              <a:buAutoNum type="alphaUcPeriod"/>
              <a:tabLst>
                <a:tab pos="692185" algn="l"/>
              </a:tabLst>
            </a:pPr>
            <a:r>
              <a:rPr lang="sv-SE" sz="2400" b="1" dirty="0" smtClean="0">
                <a:solidFill>
                  <a:schemeClr val="bg1"/>
                </a:solidFill>
              </a:rPr>
              <a:t>Keberagaman Masyarakat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48200" y="1733550"/>
            <a:ext cx="419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Jumlah</a:t>
            </a:r>
            <a:r>
              <a:rPr lang="es-ES" dirty="0" smtClean="0"/>
              <a:t> </a:t>
            </a:r>
            <a:r>
              <a:rPr lang="es-ES" dirty="0" err="1" smtClean="0"/>
              <a:t>penduduk</a:t>
            </a:r>
            <a:r>
              <a:rPr lang="es-ES" dirty="0" smtClean="0"/>
              <a:t> Indonesia </a:t>
            </a:r>
            <a:r>
              <a:rPr lang="es-ES" dirty="0" err="1" smtClean="0"/>
              <a:t>mencapai</a:t>
            </a:r>
            <a:r>
              <a:rPr lang="es-ES" dirty="0" smtClean="0"/>
              <a:t> 250 juta dan </a:t>
            </a:r>
            <a:r>
              <a:rPr lang="en-US" dirty="0" err="1" smtClean="0"/>
              <a:t>tersebar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pulau-pulau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wilayah</a:t>
            </a:r>
            <a:r>
              <a:rPr lang="en-US" dirty="0" smtClean="0"/>
              <a:t> Indonesia. Wilayah yang </a:t>
            </a:r>
            <a:r>
              <a:rPr lang="en-US" dirty="0" err="1" smtClean="0"/>
              <a:t>ditempati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geografis</a:t>
            </a:r>
            <a:r>
              <a:rPr lang="en-US" dirty="0" smtClean="0"/>
              <a:t> yang </a:t>
            </a:r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bervariasi</a:t>
            </a:r>
            <a:r>
              <a:rPr lang="en-US" dirty="0" smtClean="0"/>
              <a:t> pula. </a:t>
            </a:r>
            <a:r>
              <a:rPr lang="en-US" dirty="0" err="1" smtClean="0"/>
              <a:t>Misalnya</a:t>
            </a:r>
            <a:r>
              <a:rPr lang="en-US" dirty="0" smtClean="0"/>
              <a:t>, </a:t>
            </a:r>
            <a:r>
              <a:rPr lang="en-US" dirty="0" err="1" smtClean="0"/>
              <a:t>ada</a:t>
            </a:r>
            <a:r>
              <a:rPr lang="en-US" dirty="0" smtClean="0"/>
              <a:t> yang </a:t>
            </a:r>
            <a:r>
              <a:rPr lang="en-US" dirty="0" err="1" smtClean="0"/>
              <a:t>bertempat</a:t>
            </a:r>
            <a:r>
              <a:rPr lang="en-US" dirty="0" smtClean="0"/>
              <a:t> </a:t>
            </a:r>
            <a:r>
              <a:rPr lang="en-US" dirty="0" err="1" smtClean="0"/>
              <a:t>tinggal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pedesaan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perkotaan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Picture 2" descr="Image result for penduduk indones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480" y="1032112"/>
            <a:ext cx="4249320" cy="31869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6" name="TextBox 34"/>
          <p:cNvSpPr txBox="1"/>
          <p:nvPr/>
        </p:nvSpPr>
        <p:spPr>
          <a:xfrm>
            <a:off x="0" y="133350"/>
            <a:ext cx="5829300" cy="463371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Font typeface="+mj-lt"/>
              <a:buAutoNum type="alphaUcPeriod"/>
              <a:tabLst>
                <a:tab pos="692185" algn="l"/>
              </a:tabLst>
            </a:pPr>
            <a:r>
              <a:rPr lang="sv-SE" sz="2400" b="1" dirty="0" smtClean="0">
                <a:solidFill>
                  <a:schemeClr val="bg1"/>
                </a:solidFill>
              </a:rPr>
              <a:t>Keberagaman Masyarakat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14400" y="333375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fi-FI" dirty="0" smtClean="0"/>
              <a:t>kehidupan ekonominya, </a:t>
            </a:r>
            <a:r>
              <a:rPr lang="fi-FI" b="1" dirty="0" smtClean="0"/>
              <a:t>masyarakat pedesaaan mengerjakan </a:t>
            </a:r>
            <a:r>
              <a:rPr lang="en-US" b="1" dirty="0" err="1" smtClean="0"/>
              <a:t>pekerjaan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mengolah</a:t>
            </a:r>
            <a:r>
              <a:rPr lang="en-US" b="1" dirty="0" smtClean="0"/>
              <a:t> </a:t>
            </a:r>
            <a:r>
              <a:rPr lang="en-US" b="1" dirty="0" err="1" smtClean="0"/>
              <a:t>lahan</a:t>
            </a:r>
            <a:r>
              <a:rPr lang="en-US" b="1" dirty="0" smtClean="0"/>
              <a:t> </a:t>
            </a:r>
            <a:r>
              <a:rPr lang="en-US" b="1" dirty="0" err="1" smtClean="0"/>
              <a:t>milik</a:t>
            </a:r>
            <a:r>
              <a:rPr lang="en-US" b="1" dirty="0" smtClean="0"/>
              <a:t> </a:t>
            </a:r>
            <a:r>
              <a:rPr lang="en-US" b="1" dirty="0" err="1" smtClean="0"/>
              <a:t>mereka</a:t>
            </a:r>
            <a:r>
              <a:rPr lang="en-US" b="1" dirty="0" smtClean="0"/>
              <a:t>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  <a:r>
              <a:rPr lang="en-US" b="1" dirty="0" err="1" smtClean="0"/>
              <a:t>orang</a:t>
            </a:r>
            <a:r>
              <a:rPr lang="en-US" b="1" dirty="0" smtClean="0"/>
              <a:t> lain</a:t>
            </a:r>
            <a:r>
              <a:rPr lang="en-US" dirty="0" smtClean="0"/>
              <a:t>.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mencukupi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hidupnya</a:t>
            </a:r>
            <a:r>
              <a:rPr lang="en-US" dirty="0" smtClean="0"/>
              <a:t>,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umumnya</a:t>
            </a:r>
            <a:r>
              <a:rPr lang="en-US" dirty="0" smtClean="0"/>
              <a:t> </a:t>
            </a:r>
            <a:r>
              <a:rPr lang="en-US" dirty="0" err="1" smtClean="0"/>
              <a:t>menjual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olahan</a:t>
            </a:r>
            <a:r>
              <a:rPr lang="en-US" dirty="0" smtClean="0"/>
              <a:t> </a:t>
            </a:r>
            <a:r>
              <a:rPr lang="en-US" dirty="0" err="1" smtClean="0"/>
              <a:t>lahan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sekitar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tinggal</a:t>
            </a:r>
            <a:r>
              <a:rPr lang="en-US" dirty="0" smtClean="0"/>
              <a:t>, </a:t>
            </a:r>
            <a:r>
              <a:rPr lang="en-US" dirty="0" err="1" smtClean="0"/>
              <a:t>bahkan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kota</a:t>
            </a:r>
            <a:r>
              <a:rPr lang="en-US" dirty="0" smtClean="0"/>
              <a:t>.</a:t>
            </a:r>
            <a:endParaRPr lang="en-US" sz="1400" dirty="0"/>
          </a:p>
        </p:txBody>
      </p:sp>
      <p:pic>
        <p:nvPicPr>
          <p:cNvPr id="9" name="Picture 6" descr="orang-orang pertumbuhan bidang tanah pertanian panen tropis Asia pertanian Nasi tanah pertanian petani pertanian penanaman perkebunan budaya tradisional sawa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4323" y="760095"/>
            <a:ext cx="3659327" cy="2421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6" name="TextBox 34"/>
          <p:cNvSpPr txBox="1"/>
          <p:nvPr/>
        </p:nvSpPr>
        <p:spPr>
          <a:xfrm>
            <a:off x="0" y="133350"/>
            <a:ext cx="5829300" cy="463371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Font typeface="+mj-lt"/>
              <a:buAutoNum type="alphaUcPeriod"/>
              <a:tabLst>
                <a:tab pos="692185" algn="l"/>
              </a:tabLst>
            </a:pPr>
            <a:r>
              <a:rPr lang="sv-SE" sz="2400" b="1" dirty="0" smtClean="0">
                <a:solidFill>
                  <a:schemeClr val="bg1"/>
                </a:solidFill>
              </a:rPr>
              <a:t>Keberagaman Masyarakat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Image result for menjual traktor"/>
          <p:cNvPicPr>
            <a:picLocks noChangeAspect="1" noChangeArrowheads="1"/>
          </p:cNvPicPr>
          <p:nvPr/>
        </p:nvPicPr>
        <p:blipFill>
          <a:blip r:embed="rId2" cstate="print"/>
          <a:srcRect t="7964" b="17812"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</p:spPr>
      </p:pic>
      <p:grpSp>
        <p:nvGrpSpPr>
          <p:cNvPr id="2" name="Group 1"/>
          <p:cNvGrpSpPr/>
          <p:nvPr/>
        </p:nvGrpSpPr>
        <p:grpSpPr>
          <a:xfrm>
            <a:off x="381000" y="1504951"/>
            <a:ext cx="4495800" cy="2057399"/>
            <a:chOff x="381000" y="1504951"/>
            <a:chExt cx="4495800" cy="2057399"/>
          </a:xfrm>
        </p:grpSpPr>
        <p:sp>
          <p:nvSpPr>
            <p:cNvPr id="12" name="Rectangle 11"/>
            <p:cNvSpPr/>
            <p:nvPr/>
          </p:nvSpPr>
          <p:spPr>
            <a:xfrm>
              <a:off x="381000" y="1504951"/>
              <a:ext cx="4495800" cy="2057399"/>
            </a:xfrm>
            <a:prstGeom prst="rect">
              <a:avLst/>
            </a:prstGeom>
            <a:solidFill>
              <a:schemeClr val="tx1">
                <a:alpha val="4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1655624"/>
              <a:ext cx="44196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err="1" smtClean="0">
                  <a:solidFill>
                    <a:schemeClr val="bg1"/>
                  </a:solidFill>
                </a:rPr>
                <a:t>Demikian</a:t>
              </a:r>
              <a:r>
                <a:rPr lang="en-US" dirty="0" smtClean="0">
                  <a:solidFill>
                    <a:schemeClr val="bg1"/>
                  </a:solidFill>
                </a:rPr>
                <a:t> pula </a:t>
              </a:r>
              <a:r>
                <a:rPr lang="en-US" dirty="0" err="1" smtClean="0">
                  <a:solidFill>
                    <a:schemeClr val="bg1"/>
                  </a:solidFill>
                </a:rPr>
                <a:t>sebaliknya</a:t>
              </a:r>
              <a:r>
                <a:rPr lang="en-US" dirty="0" smtClean="0">
                  <a:solidFill>
                    <a:schemeClr val="bg1"/>
                  </a:solidFill>
                </a:rPr>
                <a:t>, </a:t>
              </a:r>
              <a:r>
                <a:rPr lang="en-US" b="1" dirty="0" err="1" smtClean="0">
                  <a:solidFill>
                    <a:srgbClr val="FFFF00"/>
                  </a:solidFill>
                </a:rPr>
                <a:t>masyarakat</a:t>
              </a:r>
              <a:r>
                <a:rPr lang="en-US" b="1" dirty="0" smtClean="0">
                  <a:solidFill>
                    <a:srgbClr val="FFFF00"/>
                  </a:solidFill>
                </a:rPr>
                <a:t> </a:t>
              </a:r>
              <a:r>
                <a:rPr lang="en-US" b="1" dirty="0" err="1" smtClean="0">
                  <a:solidFill>
                    <a:srgbClr val="FFFF00"/>
                  </a:solidFill>
                </a:rPr>
                <a:t>kota</a:t>
              </a:r>
              <a:r>
                <a:rPr lang="en-US" b="1" dirty="0" smtClean="0">
                  <a:solidFill>
                    <a:srgbClr val="FFFF00"/>
                  </a:solidFill>
                </a:rPr>
                <a:t> </a:t>
              </a:r>
              <a:r>
                <a:rPr lang="en-US" b="1" dirty="0" err="1" smtClean="0">
                  <a:solidFill>
                    <a:srgbClr val="FFFF00"/>
                  </a:solidFill>
                </a:rPr>
                <a:t>dapat</a:t>
              </a:r>
              <a:r>
                <a:rPr lang="en-US" b="1" dirty="0" smtClean="0">
                  <a:solidFill>
                    <a:srgbClr val="FFFF00"/>
                  </a:solidFill>
                </a:rPr>
                <a:t> </a:t>
              </a:r>
              <a:r>
                <a:rPr lang="en-US" b="1" dirty="0" err="1" smtClean="0">
                  <a:solidFill>
                    <a:srgbClr val="FFFF00"/>
                  </a:solidFill>
                </a:rPr>
                <a:t>membeli</a:t>
              </a:r>
              <a:r>
                <a:rPr lang="en-US" b="1" dirty="0" smtClean="0">
                  <a:solidFill>
                    <a:srgbClr val="FFFF00"/>
                  </a:solidFill>
                </a:rPr>
                <a:t> </a:t>
              </a:r>
              <a:r>
                <a:rPr lang="en-US" b="1" dirty="0" err="1" smtClean="0">
                  <a:solidFill>
                    <a:srgbClr val="FFFF00"/>
                  </a:solidFill>
                </a:rPr>
                <a:t>hasil</a:t>
              </a:r>
              <a:r>
                <a:rPr lang="en-US" b="1" dirty="0" smtClean="0">
                  <a:solidFill>
                    <a:srgbClr val="FFFF00"/>
                  </a:solidFill>
                </a:rPr>
                <a:t> </a:t>
              </a:r>
              <a:r>
                <a:rPr lang="en-US" b="1" dirty="0" err="1" smtClean="0">
                  <a:solidFill>
                    <a:srgbClr val="FFFF00"/>
                  </a:solidFill>
                </a:rPr>
                <a:t>masyarakat</a:t>
              </a:r>
              <a:r>
                <a:rPr lang="en-US" b="1" dirty="0" smtClean="0">
                  <a:solidFill>
                    <a:srgbClr val="FFFF00"/>
                  </a:solidFill>
                </a:rPr>
                <a:t> </a:t>
              </a:r>
              <a:r>
                <a:rPr lang="en-US" b="1" dirty="0" err="1" smtClean="0">
                  <a:solidFill>
                    <a:srgbClr val="FFFF00"/>
                  </a:solidFill>
                </a:rPr>
                <a:t>desa</a:t>
              </a:r>
              <a:r>
                <a:rPr lang="en-US" b="1" dirty="0" smtClean="0">
                  <a:solidFill>
                    <a:srgbClr val="FFFF00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atau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menjual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hasil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produksi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untuk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digunakan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oleh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masyarakat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desa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misalnya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traktor</a:t>
              </a:r>
              <a:r>
                <a:rPr lang="en-US" dirty="0" smtClean="0">
                  <a:solidFill>
                    <a:schemeClr val="bg1"/>
                  </a:solidFill>
                </a:rPr>
                <a:t>, </a:t>
              </a:r>
              <a:r>
                <a:rPr lang="en-US" dirty="0" err="1" smtClean="0">
                  <a:solidFill>
                    <a:schemeClr val="bg1"/>
                  </a:solidFill>
                </a:rPr>
                <a:t>mesin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penanam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</a:rPr>
                <a:t>padi</a:t>
              </a:r>
              <a:r>
                <a:rPr lang="en-US" dirty="0" smtClean="0">
                  <a:solidFill>
                    <a:schemeClr val="bg1"/>
                  </a:solidFill>
                </a:rPr>
                <a:t>, </a:t>
              </a:r>
              <a:r>
                <a:rPr lang="en-US" dirty="0" err="1" smtClean="0">
                  <a:solidFill>
                    <a:schemeClr val="bg1"/>
                  </a:solidFill>
                </a:rPr>
                <a:t>mesin</a:t>
              </a:r>
              <a:r>
                <a:rPr lang="en-US" dirty="0" smtClean="0">
                  <a:solidFill>
                    <a:schemeClr val="bg1"/>
                  </a:solidFill>
                </a:rPr>
                <a:t> </a:t>
              </a:r>
              <a:r>
                <a:rPr lang="fi-FI" dirty="0" smtClean="0">
                  <a:solidFill>
                    <a:schemeClr val="bg1"/>
                  </a:solidFill>
                </a:rPr>
                <a:t>penebar pupuk, semprotan hama, dan lain-lain.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5"/>
            <a:ext cx="9144000" cy="841375"/>
          </a:xfrm>
          <a:prstGeom prst="rect">
            <a:avLst/>
          </a:prstGeom>
          <a:noFill/>
        </p:spPr>
      </p:pic>
      <p:sp>
        <p:nvSpPr>
          <p:cNvPr id="7" name="TextBox 34"/>
          <p:cNvSpPr txBox="1"/>
          <p:nvPr/>
        </p:nvSpPr>
        <p:spPr>
          <a:xfrm>
            <a:off x="0" y="133350"/>
            <a:ext cx="5829300" cy="463371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Font typeface="+mj-lt"/>
              <a:buAutoNum type="alphaUcPeriod"/>
              <a:tabLst>
                <a:tab pos="692185" algn="l"/>
              </a:tabLst>
            </a:pPr>
            <a:r>
              <a:rPr lang="sv-SE" sz="2400" b="1" dirty="0" smtClean="0">
                <a:solidFill>
                  <a:schemeClr val="bg1"/>
                </a:solidFill>
              </a:rPr>
              <a:t>Keberagaman Masyarakat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657600" y="1808024"/>
            <a:ext cx="5181600" cy="1754326"/>
          </a:xfrm>
          <a:prstGeom prst="rect">
            <a:avLst/>
          </a:prstGeom>
          <a:noFill/>
          <a:ln w="38100">
            <a:solidFill>
              <a:schemeClr val="accent5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Keberagaraman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Indonesia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mencakup</a:t>
            </a:r>
            <a:r>
              <a:rPr lang="en-US" dirty="0" smtClean="0"/>
              <a:t> </a:t>
            </a:r>
            <a:r>
              <a:rPr lang="en-US" dirty="0" err="1" smtClean="0"/>
              <a:t>keberagaman</a:t>
            </a:r>
            <a:r>
              <a:rPr lang="en-US" dirty="0" smtClean="0"/>
              <a:t> gender. World Health Organization (WHO)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batasan</a:t>
            </a:r>
            <a:r>
              <a:rPr lang="en-US" dirty="0" smtClean="0"/>
              <a:t> gender,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seperangkat</a:t>
            </a:r>
            <a:r>
              <a:rPr lang="en-US" dirty="0" smtClean="0"/>
              <a:t> </a:t>
            </a:r>
            <a:r>
              <a:rPr lang="en-US" dirty="0" err="1" smtClean="0"/>
              <a:t>peran</a:t>
            </a:r>
            <a:r>
              <a:rPr lang="en-US" dirty="0" smtClean="0"/>
              <a:t>, </a:t>
            </a:r>
            <a:r>
              <a:rPr lang="en-US" dirty="0" err="1" smtClean="0"/>
              <a:t>perilaku</a:t>
            </a:r>
            <a:r>
              <a:rPr lang="en-US" dirty="0" smtClean="0"/>
              <a:t>, </a:t>
            </a:r>
            <a:r>
              <a:rPr lang="en-US" dirty="0" err="1" smtClean="0"/>
              <a:t>kegiatan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atribut</a:t>
            </a:r>
            <a:r>
              <a:rPr lang="en-US" dirty="0" smtClean="0"/>
              <a:t> yang </a:t>
            </a: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layak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laki-laki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perempuan</a:t>
            </a:r>
            <a:r>
              <a:rPr lang="en-US" dirty="0" smtClean="0"/>
              <a:t> yang </a:t>
            </a:r>
            <a:r>
              <a:rPr lang="en-US" dirty="0" err="1" smtClean="0"/>
              <a:t>dikonstruksi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Picture 2" descr="Image result for W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030" y="1200150"/>
            <a:ext cx="2848130" cy="2895600"/>
          </a:xfrm>
          <a:prstGeom prst="rect">
            <a:avLst/>
          </a:prstGeom>
          <a:noFill/>
        </p:spPr>
      </p:pic>
      <p:pic>
        <p:nvPicPr>
          <p:cNvPr id="11" name="Picture 2" descr="E:\ELISA\ERLANGGA LISA\2017\TEMPLATE PPT\SMP PPKN kelas X kelompok wajib\SMP PPKN kelas X kelompok waji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02126"/>
            <a:ext cx="9144000" cy="841375"/>
          </a:xfrm>
          <a:prstGeom prst="rect">
            <a:avLst/>
          </a:prstGeom>
          <a:noFill/>
        </p:spPr>
      </p:pic>
      <p:sp>
        <p:nvSpPr>
          <p:cNvPr id="6" name="TextBox 34"/>
          <p:cNvSpPr txBox="1"/>
          <p:nvPr/>
        </p:nvSpPr>
        <p:spPr>
          <a:xfrm>
            <a:off x="0" y="133350"/>
            <a:ext cx="5829300" cy="463371"/>
          </a:xfrm>
          <a:prstGeom prst="rect">
            <a:avLst/>
          </a:prstGeom>
          <a:solidFill>
            <a:schemeClr val="accent5"/>
          </a:solidFill>
        </p:spPr>
        <p:txBody>
          <a:bodyPr wrap="square" lIns="93128" tIns="46565" rIns="93128" bIns="46565" rtlCol="0">
            <a:spAutoFit/>
          </a:bodyPr>
          <a:lstStyle/>
          <a:p>
            <a:pPr marL="596346" lvl="1" indent="-596346">
              <a:buFont typeface="+mj-lt"/>
              <a:buAutoNum type="alphaUcPeriod"/>
              <a:tabLst>
                <a:tab pos="692185" algn="l"/>
              </a:tabLst>
            </a:pPr>
            <a:r>
              <a:rPr lang="sv-SE" sz="2400" b="1" dirty="0" smtClean="0">
                <a:solidFill>
                  <a:schemeClr val="bg1"/>
                </a:solidFill>
              </a:rPr>
              <a:t>Keberagaman Masyarakat Indonesia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</TotalTime>
  <Words>737</Words>
  <Application>Microsoft Office PowerPoint</Application>
  <PresentationFormat>On-screen Show (16:9)</PresentationFormat>
  <Paragraphs>59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ria.rizkiati</dc:creator>
  <cp:lastModifiedBy>Dea Anggraini</cp:lastModifiedBy>
  <cp:revision>553</cp:revision>
  <dcterms:created xsi:type="dcterms:W3CDTF">2018-05-18T01:52:39Z</dcterms:created>
  <dcterms:modified xsi:type="dcterms:W3CDTF">2018-07-17T02:45:33Z</dcterms:modified>
</cp:coreProperties>
</file>