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1" r:id="rId1"/>
  </p:sldMasterIdLst>
  <p:sldIdLst>
    <p:sldId id="257" r:id="rId2"/>
    <p:sldId id="256" r:id="rId3"/>
    <p:sldId id="275" r:id="rId4"/>
    <p:sldId id="276" r:id="rId5"/>
    <p:sldId id="277" r:id="rId6"/>
    <p:sldId id="278" r:id="rId7"/>
    <p:sldId id="279" r:id="rId8"/>
    <p:sldId id="280"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C325D"/>
    <a:srgbClr val="B9D9F1"/>
    <a:srgbClr val="84B2F0"/>
    <a:srgbClr val="418AE8"/>
    <a:srgbClr val="B8D8F1"/>
    <a:srgbClr val="0108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9" d="100"/>
          <a:sy n="89" d="100"/>
        </p:scale>
        <p:origin x="210"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12C35D5-1D23-4B1C-B2BC-E7C755DC65B1}" type="datetimeFigureOut">
              <a:rPr lang="en-US" smtClean="0"/>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23702024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2C35D5-1D23-4B1C-B2BC-E7C755DC65B1}" type="datetimeFigureOut">
              <a:rPr lang="en-US" smtClean="0"/>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36156677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2C35D5-1D23-4B1C-B2BC-E7C755DC65B1}" type="datetimeFigureOut">
              <a:rPr lang="en-US" smtClean="0"/>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36303977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12C35D5-1D23-4B1C-B2BC-E7C755DC65B1}" type="datetimeFigureOut">
              <a:rPr lang="en-US" smtClean="0"/>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25418192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12C35D5-1D23-4B1C-B2BC-E7C755DC65B1}" type="datetimeFigureOut">
              <a:rPr lang="en-US" smtClean="0"/>
              <a:t>10/31/2024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952981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12C35D5-1D23-4B1C-B2BC-E7C755DC65B1}" type="datetimeFigureOut">
              <a:rPr lang="en-US" smtClean="0"/>
              <a:t>10/31/2024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8373738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12C35D5-1D23-4B1C-B2BC-E7C755DC65B1}" type="datetimeFigureOut">
              <a:rPr lang="en-US" smtClean="0"/>
              <a:t>10/31/2024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6388052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12C35D5-1D23-4B1C-B2BC-E7C755DC65B1}" type="datetimeFigureOut">
              <a:rPr lang="en-US" smtClean="0"/>
              <a:t>10/31/2024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3918989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2C35D5-1D23-4B1C-B2BC-E7C755DC65B1}" type="datetimeFigureOut">
              <a:rPr lang="en-US" smtClean="0"/>
              <a:t>10/31/2024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2285539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2C35D5-1D23-4B1C-B2BC-E7C755DC65B1}" type="datetimeFigureOut">
              <a:rPr lang="en-US" smtClean="0"/>
              <a:t>10/31/2024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443469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12C35D5-1D23-4B1C-B2BC-E7C755DC65B1}" type="datetimeFigureOut">
              <a:rPr lang="en-US" smtClean="0"/>
              <a:t>10/31/2024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B97650C-2D2B-4BA7-A6C5-765022A16669}" type="slidenum">
              <a:rPr lang="en-US" smtClean="0"/>
              <a:t>‹#›</a:t>
            </a:fld>
            <a:endParaRPr lang="en-US"/>
          </a:p>
        </p:txBody>
      </p:sp>
    </p:spTree>
    <p:extLst>
      <p:ext uri="{BB962C8B-B14F-4D97-AF65-F5344CB8AC3E}">
        <p14:creationId xmlns:p14="http://schemas.microsoft.com/office/powerpoint/2010/main" val="2818665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2C35D5-1D23-4B1C-B2BC-E7C755DC65B1}" type="datetimeFigureOut">
              <a:rPr lang="en-US" smtClean="0"/>
              <a:t>10/31/2024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97650C-2D2B-4BA7-A6C5-765022A16669}" type="slidenum">
              <a:rPr lang="en-US" smtClean="0"/>
              <a:t>‹#›</a:t>
            </a:fld>
            <a:endParaRPr lang="en-US"/>
          </a:p>
        </p:txBody>
      </p:sp>
    </p:spTree>
    <p:extLst>
      <p:ext uri="{BB962C8B-B14F-4D97-AF65-F5344CB8AC3E}">
        <p14:creationId xmlns:p14="http://schemas.microsoft.com/office/powerpoint/2010/main" val="2697730917"/>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Lst>
  <p:txStyles>
    <p:titleStyle>
      <a:lvl1pPr algn="l" defTabSz="914400" rtl="1"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515"/>
            <a:ext cx="12192000" cy="6858000"/>
          </a:xfrm>
          <a:prstGeom prst="rect">
            <a:avLst/>
          </a:prstGeom>
          <a:gradFill>
            <a:gsLst>
              <a:gs pos="0">
                <a:srgbClr val="1C325D"/>
              </a:gs>
              <a:gs pos="100000">
                <a:srgbClr val="B9D9F1"/>
              </a:gs>
              <a:gs pos="42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05691" y="431873"/>
            <a:ext cx="11180618" cy="5987223"/>
          </a:xfrm>
          <a:prstGeom prst="roundRect">
            <a:avLst>
              <a:gd name="adj" fmla="val 0"/>
            </a:avLst>
          </a:prstGeom>
          <a:solidFill>
            <a:schemeClr val="bg1">
              <a:alpha val="95000"/>
            </a:schemeClr>
          </a:solidFill>
          <a:ln w="6350">
            <a:solidFill>
              <a:srgbClr val="84B2F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Subtitle 2"/>
          <p:cNvSpPr>
            <a:spLocks noGrp="1"/>
          </p:cNvSpPr>
          <p:nvPr>
            <p:ph type="subTitle" idx="1"/>
          </p:nvPr>
        </p:nvSpPr>
        <p:spPr>
          <a:xfrm>
            <a:off x="1275317" y="2411275"/>
            <a:ext cx="3768468" cy="3673837"/>
          </a:xfrm>
        </p:spPr>
        <p:txBody>
          <a:bodyPr>
            <a:normAutofit/>
          </a:bodyPr>
          <a:lstStyle/>
          <a:p>
            <a:endParaRPr lang="en-US" sz="3200" dirty="0">
              <a:cs typeface="B Nazanin" panose="00000400000000000000" pitchFamily="2" charset="-78"/>
            </a:endParaRPr>
          </a:p>
          <a:p>
            <a:r>
              <a:rPr lang="en-US" sz="3200" dirty="0">
                <a:cs typeface="B Nazanin" panose="00000400000000000000" pitchFamily="2" charset="-78"/>
              </a:rPr>
              <a:t>Title:</a:t>
            </a:r>
          </a:p>
          <a:p>
            <a:r>
              <a:rPr lang="en-US" sz="3200" dirty="0">
                <a:cs typeface="B Nazanin" panose="00000400000000000000" pitchFamily="2" charset="-78"/>
              </a:rPr>
              <a:t>Eternal life for all</a:t>
            </a:r>
          </a:p>
          <a:p>
            <a:r>
              <a:rPr lang="en-US" sz="3200" dirty="0"/>
              <a:t>provided by:</a:t>
            </a:r>
          </a:p>
          <a:p>
            <a:r>
              <a:rPr lang="en-US" sz="3200" dirty="0"/>
              <a:t>Masoud </a:t>
            </a:r>
            <a:r>
              <a:rPr lang="en-US" sz="3200" dirty="0" err="1"/>
              <a:t>Vafadarnezhad</a:t>
            </a:r>
            <a:endParaRPr lang="fa-IR" sz="3200" dirty="0"/>
          </a:p>
          <a:p>
            <a:r>
              <a:rPr lang="en-US" sz="1300" dirty="0"/>
              <a:t>Collaborator of the CIA for 34 years</a:t>
            </a:r>
          </a:p>
        </p:txBody>
      </p:sp>
      <p:sp>
        <p:nvSpPr>
          <p:cNvPr id="5" name="TextBox 4">
            <a:extLst>
              <a:ext uri="{FF2B5EF4-FFF2-40B4-BE49-F238E27FC236}">
                <a16:creationId xmlns:a16="http://schemas.microsoft.com/office/drawing/2014/main" id="{9CCEF481-78EA-49FA-87DE-E1644886D069}"/>
              </a:ext>
            </a:extLst>
          </p:cNvPr>
          <p:cNvSpPr txBox="1"/>
          <p:nvPr/>
        </p:nvSpPr>
        <p:spPr>
          <a:xfrm>
            <a:off x="6560127" y="1070993"/>
            <a:ext cx="3560620" cy="646331"/>
          </a:xfrm>
          <a:prstGeom prst="rect">
            <a:avLst/>
          </a:prstGeom>
          <a:solidFill>
            <a:srgbClr val="B9D9F1"/>
          </a:solidFill>
          <a:effectLst>
            <a:outerShdw blurRad="63500" sx="102000" sy="102000" algn="ctr" rotWithShape="0">
              <a:prstClr val="black">
                <a:alpha val="40000"/>
              </a:prstClr>
            </a:outerShdw>
          </a:effectLst>
        </p:spPr>
        <p:txBody>
          <a:bodyPr wrap="square" rtlCol="1">
            <a:spAutoFit/>
          </a:bodyPr>
          <a:lstStyle/>
          <a:p>
            <a:pPr algn="ctr"/>
            <a:r>
              <a:rPr lang="en-US" sz="1200" b="0" i="0" dirty="0">
                <a:solidFill>
                  <a:srgbClr val="08415C"/>
                </a:solidFill>
                <a:effectLst/>
                <a:latin typeface="Mulish"/>
              </a:rPr>
              <a:t>“Take the first step in faith. You don’t have to see the whole staircase, just take the first step.”</a:t>
            </a:r>
          </a:p>
          <a:p>
            <a:pPr algn="ctr"/>
            <a:r>
              <a:rPr lang="en-US" sz="1200" b="0" i="1" dirty="0">
                <a:solidFill>
                  <a:srgbClr val="08415C"/>
                </a:solidFill>
                <a:effectLst/>
                <a:latin typeface="Mulish"/>
              </a:rPr>
              <a:t>– Martin Luther King Jr.</a:t>
            </a:r>
            <a:endParaRPr lang="fa-IR" sz="1200" spc="600" dirty="0">
              <a:solidFill>
                <a:srgbClr val="1C325D"/>
              </a:solidFill>
              <a:latin typeface="Birch Std" panose="03060502040705060204" pitchFamily="66" charset="0"/>
              <a:cs typeface="B Nazanin" panose="00000400000000000000" pitchFamily="2" charset="-78"/>
            </a:endParaRPr>
          </a:p>
        </p:txBody>
      </p:sp>
      <p:pic>
        <p:nvPicPr>
          <p:cNvPr id="2" name="Picture 1">
            <a:extLst>
              <a:ext uri="{FF2B5EF4-FFF2-40B4-BE49-F238E27FC236}">
                <a16:creationId xmlns:a16="http://schemas.microsoft.com/office/drawing/2014/main" id="{BF95AF6E-C201-4509-86B7-D716DABB1ED3}"/>
              </a:ext>
            </a:extLst>
          </p:cNvPr>
          <p:cNvPicPr>
            <a:picLocks noChangeAspect="1"/>
          </p:cNvPicPr>
          <p:nvPr/>
        </p:nvPicPr>
        <p:blipFill>
          <a:blip r:embed="rId2"/>
          <a:stretch>
            <a:fillRect/>
          </a:stretch>
        </p:blipFill>
        <p:spPr>
          <a:xfrm>
            <a:off x="2381981" y="582475"/>
            <a:ext cx="1943100" cy="1828800"/>
          </a:xfrm>
          <a:prstGeom prst="rect">
            <a:avLst/>
          </a:prstGeom>
        </p:spPr>
      </p:pic>
    </p:spTree>
    <p:extLst>
      <p:ext uri="{BB962C8B-B14F-4D97-AF65-F5344CB8AC3E}">
        <p14:creationId xmlns:p14="http://schemas.microsoft.com/office/powerpoint/2010/main" val="3948353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1C325D"/>
              </a:gs>
              <a:gs pos="99115">
                <a:srgbClr val="B9D9F1"/>
              </a:gs>
              <a:gs pos="46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080763" y="560075"/>
            <a:ext cx="1541439" cy="774520"/>
          </a:xfrm>
          <a:prstGeom prst="roundRect">
            <a:avLst>
              <a:gd name="adj" fmla="val 9770"/>
            </a:avLst>
          </a:prstGeom>
          <a:solidFill>
            <a:srgbClr val="1C325D"/>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Purpose</a:t>
            </a:r>
            <a:endParaRPr lang="en-US" dirty="0"/>
          </a:p>
        </p:txBody>
      </p:sp>
      <p:sp>
        <p:nvSpPr>
          <p:cNvPr id="12" name="Rounded Rectangle 11"/>
          <p:cNvSpPr/>
          <p:nvPr/>
        </p:nvSpPr>
        <p:spPr>
          <a:xfrm>
            <a:off x="10080762" y="14551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Introduction</a:t>
            </a:r>
            <a:endParaRPr lang="en-US" dirty="0"/>
          </a:p>
        </p:txBody>
      </p:sp>
      <p:sp>
        <p:nvSpPr>
          <p:cNvPr id="13" name="Rounded Rectangle 12"/>
          <p:cNvSpPr/>
          <p:nvPr/>
        </p:nvSpPr>
        <p:spPr>
          <a:xfrm>
            <a:off x="10080762" y="50355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B Nazanin" panose="00000400000000000000" pitchFamily="2" charset="-78"/>
              </a:rPr>
              <a:t>Results</a:t>
            </a:r>
            <a:endParaRPr lang="en-US" b="1" dirty="0"/>
          </a:p>
        </p:txBody>
      </p:sp>
      <p:sp>
        <p:nvSpPr>
          <p:cNvPr id="14" name="Rounded Rectangle 13"/>
          <p:cNvSpPr/>
          <p:nvPr/>
        </p:nvSpPr>
        <p:spPr>
          <a:xfrm>
            <a:off x="10080762" y="32453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Free electricity</a:t>
            </a:r>
          </a:p>
        </p:txBody>
      </p:sp>
      <p:sp>
        <p:nvSpPr>
          <p:cNvPr id="15" name="Rounded Rectangle 14"/>
          <p:cNvSpPr/>
          <p:nvPr/>
        </p:nvSpPr>
        <p:spPr>
          <a:xfrm>
            <a:off x="10080762" y="23502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Medicine</a:t>
            </a:r>
          </a:p>
        </p:txBody>
      </p:sp>
      <p:sp>
        <p:nvSpPr>
          <p:cNvPr id="16" name="Rounded Rectangle 15"/>
          <p:cNvSpPr/>
          <p:nvPr/>
        </p:nvSpPr>
        <p:spPr>
          <a:xfrm>
            <a:off x="10080762" y="41404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Solutions</a:t>
            </a:r>
            <a:endParaRPr lang="en-US" dirty="0"/>
          </a:p>
        </p:txBody>
      </p:sp>
      <p:sp>
        <p:nvSpPr>
          <p:cNvPr id="18" name="Rounded Rectangle 17"/>
          <p:cNvSpPr/>
          <p:nvPr/>
        </p:nvSpPr>
        <p:spPr>
          <a:xfrm>
            <a:off x="720436" y="247426"/>
            <a:ext cx="8877046" cy="6336253"/>
          </a:xfrm>
          <a:prstGeom prst="roundRect">
            <a:avLst>
              <a:gd name="adj" fmla="val 2497"/>
            </a:avLst>
          </a:prstGeom>
          <a:solidFill>
            <a:schemeClr val="bg1">
              <a:alpha val="95000"/>
            </a:schemeClr>
          </a:solidFill>
          <a:ln w="6350">
            <a:solidFill>
              <a:srgbClr val="84B2F0"/>
            </a:solidFill>
          </a:ln>
          <a:effectLst>
            <a:outerShdw blurRad="50800" dist="38100" dir="10800000" algn="r" rotWithShape="0">
              <a:prstClr val="black">
                <a:alpha val="40000"/>
              </a:prstClr>
            </a:outerShdw>
            <a:reflection blurRad="25400" stA="50000" endA="275" endPos="16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grpSp>
        <p:nvGrpSpPr>
          <p:cNvPr id="11" name="Group 6"/>
          <p:cNvGrpSpPr/>
          <p:nvPr/>
        </p:nvGrpSpPr>
        <p:grpSpPr>
          <a:xfrm>
            <a:off x="10305464" y="5982471"/>
            <a:ext cx="490942" cy="506169"/>
            <a:chOff x="3611118" y="2445230"/>
            <a:chExt cx="584573" cy="584573"/>
          </a:xfrm>
        </p:grpSpPr>
        <p:sp>
          <p:nvSpPr>
            <p:cNvPr id="17" name="Oval 16"/>
            <p:cNvSpPr/>
            <p:nvPr/>
          </p:nvSpPr>
          <p:spPr>
            <a:xfrm>
              <a:off x="3611118" y="2445230"/>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hlinkClick r:id="" action="ppaction://hlinkshowjump?jump=firstslide"/>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11118" y="2445230"/>
              <a:ext cx="584573" cy="584573"/>
            </a:xfrm>
            <a:prstGeom prst="rect">
              <a:avLst/>
            </a:prstGeom>
          </p:spPr>
        </p:pic>
      </p:grpSp>
      <p:grpSp>
        <p:nvGrpSpPr>
          <p:cNvPr id="20" name="Group 7"/>
          <p:cNvGrpSpPr/>
          <p:nvPr/>
        </p:nvGrpSpPr>
        <p:grpSpPr>
          <a:xfrm>
            <a:off x="10857113" y="5986795"/>
            <a:ext cx="503115" cy="518719"/>
            <a:chOff x="3645804" y="3875860"/>
            <a:chExt cx="599067" cy="599067"/>
          </a:xfrm>
        </p:grpSpPr>
        <p:sp>
          <p:nvSpPr>
            <p:cNvPr id="21" name="Oval 20"/>
            <p:cNvSpPr/>
            <p:nvPr/>
          </p:nvSpPr>
          <p:spPr>
            <a:xfrm>
              <a:off x="3649574" y="3889508"/>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2" name="Picture 21">
              <a:hlinkClick r:id="" action="ppaction://hlinkshowjump?jump=endshow"/>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45804" y="3875860"/>
              <a:ext cx="599067" cy="599067"/>
            </a:xfrm>
            <a:prstGeom prst="rect">
              <a:avLst/>
            </a:prstGeom>
          </p:spPr>
        </p:pic>
      </p:grpSp>
      <p:sp>
        <p:nvSpPr>
          <p:cNvPr id="2" name="TextBox 1"/>
          <p:cNvSpPr txBox="1"/>
          <p:nvPr/>
        </p:nvSpPr>
        <p:spPr>
          <a:xfrm>
            <a:off x="1700736" y="397370"/>
            <a:ext cx="6916445" cy="6186309"/>
          </a:xfrm>
          <a:prstGeom prst="rect">
            <a:avLst/>
          </a:prstGeom>
          <a:noFill/>
        </p:spPr>
        <p:txBody>
          <a:bodyPr wrap="square" rtlCol="1">
            <a:spAutoFit/>
          </a:bodyPr>
          <a:lstStyle/>
          <a:p>
            <a:pPr algn="ctr" rtl="1"/>
            <a:r>
              <a:rPr lang="fa-IR" sz="1200" dirty="0">
                <a:latin typeface="Tahoma" panose="020B0604030504040204" pitchFamily="34" charset="0"/>
                <a:cs typeface="Tahoma" panose="020B0604030504040204" pitchFamily="34" charset="0"/>
              </a:rPr>
              <a:t>هدف فقط حل مشکل کوتاهی عمر انسان نیست، هدف تکمیل این راه است، هدف پیشرفت علم در این مسیر است.</a:t>
            </a:r>
          </a:p>
          <a:p>
            <a:pPr algn="ctr" rtl="1"/>
            <a:r>
              <a:rPr lang="en-US" sz="1200" dirty="0">
                <a:latin typeface="Tahoma" panose="020B0604030504040204" pitchFamily="34" charset="0"/>
                <a:cs typeface="Tahoma" panose="020B0604030504040204" pitchFamily="34" charset="0"/>
              </a:rPr>
              <a:t>The goal is not only to solve the problem of short human life, the goal is to complete this path, the goal is to advance science along this path</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ما در فضا از یک فاصله ای دور تر نمی تونیم بریم چون عمرمون اجازه نمی ده و درمسافرت های فضایی غیر ممکن می شه و انسان ها به هر کاری دست خواهند زد تا بدستش بیارن</a:t>
            </a:r>
            <a:r>
              <a:rPr lang="en-US" sz="1200" dirty="0">
                <a:latin typeface="Tahoma" panose="020B0604030504040204" pitchFamily="34" charset="0"/>
                <a:cs typeface="Tahoma" panose="020B0604030504040204" pitchFamily="34" charset="0"/>
              </a:rPr>
              <a:t> </a:t>
            </a:r>
            <a:r>
              <a:rPr lang="fa-IR" sz="1200" dirty="0">
                <a:latin typeface="Tahoma" panose="020B0604030504040204" pitchFamily="34" charset="0"/>
                <a:cs typeface="Tahoma" panose="020B0604030504040204" pitchFamily="34" charset="0"/>
              </a:rPr>
              <a:t>(مسخره بازی)</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We cannot go more than a distance in space because our age does not allow it so it becomes impossible in space travel and humans will do anything to get it.()</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هدف اینکه مردم معادن رو مصرف می کنن و تبدیل به علم و هنر می کنن جهان هم بی انتها سیاره داره</a:t>
            </a:r>
          </a:p>
          <a:p>
            <a:pPr algn="ctr" rtl="1"/>
            <a:r>
              <a:rPr lang="en-US" sz="1200" dirty="0">
                <a:latin typeface="Tahoma" panose="020B0604030504040204" pitchFamily="34" charset="0"/>
                <a:cs typeface="Tahoma" panose="020B0604030504040204" pitchFamily="34" charset="0"/>
              </a:rPr>
              <a:t>The purpose is that people consume mines and turn them into science and art. The world has endless planets</a:t>
            </a:r>
          </a:p>
          <a:p>
            <a:pPr algn="ctr" rtl="1"/>
            <a:endParaRPr lang="en-US"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اگر بگیم هر 50 سال از 200 کشور یک مقام بلند پایه زندگی جاودان داشته باشه مثل خمینی و خامنه ای</a:t>
            </a:r>
          </a:p>
          <a:p>
            <a:pPr algn="ctr" rtl="1"/>
            <a:r>
              <a:rPr lang="fa-IR" sz="1200" dirty="0">
                <a:latin typeface="Tahoma" panose="020B0604030504040204" pitchFamily="34" charset="0"/>
                <a:cs typeface="Tahoma" panose="020B0604030504040204" pitchFamily="34" charset="0"/>
              </a:rPr>
              <a:t>در عمر </a:t>
            </a:r>
            <a:r>
              <a:rPr lang="en-US" sz="1200" dirty="0">
                <a:latin typeface="Tahoma" panose="020B0604030504040204" pitchFamily="34" charset="0"/>
                <a:cs typeface="Tahoma" panose="020B0604030504040204" pitchFamily="34" charset="0"/>
              </a:rPr>
              <a:t>1.75</a:t>
            </a:r>
            <a:r>
              <a:rPr lang="fa-IR" sz="1200" dirty="0">
                <a:latin typeface="Tahoma" panose="020B0604030504040204" pitchFamily="34" charset="0"/>
                <a:cs typeface="Tahoma" panose="020B0604030504040204" pitchFamily="34" charset="0"/>
              </a:rPr>
              <a:t> میلیارد ساله زمین 7 میلیارد ادم جمع می شن که مقامات رده بالا هستن</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If we say that every 10 years out of 200 countries, one high-ranking official will have eternal life, like Khomeini and Khamenei.</a:t>
            </a:r>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In the 500 million year life of the earth, 10 billion people gather, who are high-ranking officials</a:t>
            </a:r>
          </a:p>
          <a:p>
            <a:pPr algn="ctr" rtl="1"/>
            <a:endParaRPr lang="en-US"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ولی اگر همه داشته باشیم مشکل حل می شه همه باهم زندگی جاویدان می کنیم </a:t>
            </a:r>
            <a:r>
              <a:rPr lang="fa-IR" sz="1200" dirty="0">
                <a:solidFill>
                  <a:srgbClr val="FF0000"/>
                </a:solidFill>
                <a:latin typeface="Tahoma" panose="020B0604030504040204" pitchFamily="34" charset="0"/>
                <a:cs typeface="Tahoma" panose="020B0604030504040204" pitchFamily="34" charset="0"/>
              </a:rPr>
              <a:t>بدون خطر زیاد شدنشون که مجبور بشیم جمعیت عمر جاویدان ها رو کم کنیم</a:t>
            </a:r>
          </a:p>
          <a:p>
            <a:pPr algn="ctr" rtl="1"/>
            <a:r>
              <a:rPr lang="fa-IR" sz="1200" dirty="0">
                <a:latin typeface="Tahoma" panose="020B0604030504040204" pitchFamily="34" charset="0"/>
                <a:cs typeface="Tahoma" panose="020B0604030504040204" pitchFamily="34" charset="0"/>
              </a:rPr>
              <a:t>علم راه زندگی عمر عبدی رو تکمیل می کنه</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But if we all have it, The problem will be solved</a:t>
            </a:r>
          </a:p>
          <a:p>
            <a:pPr algn="ctr" rtl="1"/>
            <a:r>
              <a:rPr lang="en-US" sz="1200" dirty="0">
                <a:solidFill>
                  <a:srgbClr val="FF0000"/>
                </a:solidFill>
                <a:latin typeface="Tahoma" panose="020B0604030504040204" pitchFamily="34" charset="0"/>
                <a:cs typeface="Tahoma" panose="020B0604030504040204" pitchFamily="34" charset="0"/>
              </a:rPr>
              <a:t>Without the risk of their increasing, we will have to reduce the population of immortals</a:t>
            </a:r>
          </a:p>
          <a:p>
            <a:pPr algn="ctr" rtl="1"/>
            <a:r>
              <a:rPr lang="en-US" sz="1200" dirty="0">
                <a:latin typeface="Tahoma" panose="020B0604030504040204" pitchFamily="34" charset="0"/>
                <a:cs typeface="Tahoma" panose="020B0604030504040204" pitchFamily="34" charset="0"/>
              </a:rPr>
              <a:t>Science completes forever life way of life</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ما باید از همه شرکت ها بخوایم روی اوردن مواد معدنی از سایر سیارات کار کنن</a:t>
            </a:r>
          </a:p>
          <a:p>
            <a:pPr algn="ctr" rtl="1"/>
            <a:r>
              <a:rPr lang="fa-IR" sz="1200" dirty="0">
                <a:latin typeface="Tahoma" panose="020B0604030504040204" pitchFamily="34" charset="0"/>
                <a:cs typeface="Tahoma" panose="020B0604030504040204" pitchFamily="34" charset="0"/>
              </a:rPr>
              <a:t>جهان بی انتها</a:t>
            </a:r>
          </a:p>
          <a:p>
            <a:pPr algn="ctr" rtl="1"/>
            <a:r>
              <a:rPr lang="fa-IR" sz="1200" dirty="0">
                <a:latin typeface="Tahoma" panose="020B0604030504040204" pitchFamily="34" charset="0"/>
                <a:cs typeface="Tahoma" panose="020B0604030504040204" pitchFamily="34" charset="0"/>
              </a:rPr>
              <a:t>فقط راه حل باید تکمیل بشه سوخت رو می شه کاشت در زمین</a:t>
            </a:r>
          </a:p>
          <a:p>
            <a:pPr algn="ctr" rtl="1"/>
            <a:r>
              <a:rPr lang="en-US" sz="1200" dirty="0">
                <a:latin typeface="Tahoma" panose="020B0604030504040204" pitchFamily="34" charset="0"/>
                <a:cs typeface="Tahoma" panose="020B0604030504040204" pitchFamily="34" charset="0"/>
              </a:rPr>
              <a:t>We should ask all companies to work on mining minerals from other planets</a:t>
            </a:r>
          </a:p>
          <a:p>
            <a:pPr algn="ctr" rtl="1"/>
            <a:r>
              <a:rPr lang="en-US" sz="1200" dirty="0">
                <a:latin typeface="Tahoma" panose="020B0604030504040204" pitchFamily="34" charset="0"/>
                <a:cs typeface="Tahoma" panose="020B0604030504040204" pitchFamily="34" charset="0"/>
              </a:rPr>
              <a:t>Endless world</a:t>
            </a:r>
          </a:p>
          <a:p>
            <a:pPr algn="ctr" rtl="1"/>
            <a:r>
              <a:rPr lang="en-US" sz="1200" dirty="0">
                <a:latin typeface="Tahoma" panose="020B0604030504040204" pitchFamily="34" charset="0"/>
                <a:cs typeface="Tahoma" panose="020B0604030504040204" pitchFamily="34" charset="0"/>
              </a:rPr>
              <a:t>Only the solution must be completed, the fuel can be planted in the ground</a:t>
            </a:r>
          </a:p>
        </p:txBody>
      </p:sp>
    </p:spTree>
    <p:extLst>
      <p:ext uri="{BB962C8B-B14F-4D97-AF65-F5344CB8AC3E}">
        <p14:creationId xmlns:p14="http://schemas.microsoft.com/office/powerpoint/2010/main" val="19488862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1C325D"/>
              </a:gs>
              <a:gs pos="99115">
                <a:srgbClr val="B9D9F1"/>
              </a:gs>
              <a:gs pos="46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080763" y="5600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Purpose</a:t>
            </a:r>
          </a:p>
        </p:txBody>
      </p:sp>
      <p:sp>
        <p:nvSpPr>
          <p:cNvPr id="12" name="Rounded Rectangle 11"/>
          <p:cNvSpPr/>
          <p:nvPr/>
        </p:nvSpPr>
        <p:spPr>
          <a:xfrm>
            <a:off x="10080762" y="1455175"/>
            <a:ext cx="1541439" cy="774520"/>
          </a:xfrm>
          <a:prstGeom prst="roundRect">
            <a:avLst>
              <a:gd name="adj" fmla="val 9770"/>
            </a:avLst>
          </a:prstGeom>
          <a:solidFill>
            <a:srgbClr val="1C325D"/>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Introduction</a:t>
            </a:r>
            <a:endParaRPr lang="en-US" dirty="0"/>
          </a:p>
        </p:txBody>
      </p:sp>
      <p:sp>
        <p:nvSpPr>
          <p:cNvPr id="13" name="Rounded Rectangle 12"/>
          <p:cNvSpPr/>
          <p:nvPr/>
        </p:nvSpPr>
        <p:spPr>
          <a:xfrm>
            <a:off x="10080762" y="50355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B Nazanin" panose="00000400000000000000" pitchFamily="2" charset="-78"/>
              </a:rPr>
              <a:t>Results</a:t>
            </a:r>
            <a:endParaRPr lang="en-US" b="1" dirty="0"/>
          </a:p>
        </p:txBody>
      </p:sp>
      <p:sp>
        <p:nvSpPr>
          <p:cNvPr id="14" name="Rounded Rectangle 13"/>
          <p:cNvSpPr/>
          <p:nvPr/>
        </p:nvSpPr>
        <p:spPr>
          <a:xfrm>
            <a:off x="10080762" y="32453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Free electricity</a:t>
            </a:r>
          </a:p>
        </p:txBody>
      </p:sp>
      <p:sp>
        <p:nvSpPr>
          <p:cNvPr id="15" name="Rounded Rectangle 14"/>
          <p:cNvSpPr/>
          <p:nvPr/>
        </p:nvSpPr>
        <p:spPr>
          <a:xfrm>
            <a:off x="10080762" y="23502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Medicine</a:t>
            </a:r>
          </a:p>
        </p:txBody>
      </p:sp>
      <p:sp>
        <p:nvSpPr>
          <p:cNvPr id="16" name="Rounded Rectangle 15"/>
          <p:cNvSpPr/>
          <p:nvPr/>
        </p:nvSpPr>
        <p:spPr>
          <a:xfrm>
            <a:off x="10080762" y="41404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Solutions</a:t>
            </a:r>
            <a:endParaRPr lang="en-US" dirty="0"/>
          </a:p>
        </p:txBody>
      </p:sp>
      <p:sp>
        <p:nvSpPr>
          <p:cNvPr id="18" name="Rounded Rectangle 17"/>
          <p:cNvSpPr/>
          <p:nvPr/>
        </p:nvSpPr>
        <p:spPr>
          <a:xfrm>
            <a:off x="720436" y="560074"/>
            <a:ext cx="8877046" cy="5829967"/>
          </a:xfrm>
          <a:prstGeom prst="roundRect">
            <a:avLst>
              <a:gd name="adj" fmla="val 2497"/>
            </a:avLst>
          </a:prstGeom>
          <a:solidFill>
            <a:schemeClr val="bg1">
              <a:alpha val="95000"/>
            </a:schemeClr>
          </a:solidFill>
          <a:ln w="6350">
            <a:solidFill>
              <a:srgbClr val="84B2F0"/>
            </a:solidFill>
          </a:ln>
          <a:effectLst>
            <a:outerShdw blurRad="50800" dist="38100" dir="10800000" algn="r" rotWithShape="0">
              <a:prstClr val="black">
                <a:alpha val="40000"/>
              </a:prstClr>
            </a:outerShdw>
            <a:reflection blurRad="25400" stA="50000" endA="275" endPos="16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2" name="TextBox 1"/>
          <p:cNvSpPr txBox="1"/>
          <p:nvPr/>
        </p:nvSpPr>
        <p:spPr>
          <a:xfrm>
            <a:off x="1700736" y="883484"/>
            <a:ext cx="6916445" cy="5447645"/>
          </a:xfrm>
          <a:prstGeom prst="rect">
            <a:avLst/>
          </a:prstGeom>
          <a:noFill/>
        </p:spPr>
        <p:txBody>
          <a:bodyPr wrap="square" rtlCol="1">
            <a:spAutoFit/>
          </a:bodyPr>
          <a:lstStyle/>
          <a:p>
            <a:pPr algn="ctr" rtl="1"/>
            <a:r>
              <a:rPr lang="fa-IR" sz="1200" dirty="0">
                <a:latin typeface="Tahoma" panose="020B0604030504040204" pitchFamily="34" charset="0"/>
                <a:cs typeface="Tahoma" panose="020B0604030504040204" pitchFamily="34" charset="0"/>
              </a:rPr>
              <a:t>از قدیم بشر دنبال جاودانگی بوده و بیشتر انسان های نابغه از مرگ خودشون می ترسن این یک امر طبیعی هست</a:t>
            </a:r>
          </a:p>
          <a:p>
            <a:pPr algn="ctr" rtl="1"/>
            <a:r>
              <a:rPr lang="en-US" sz="1200" dirty="0">
                <a:latin typeface="Tahoma" panose="020B0604030504040204" pitchFamily="34" charset="0"/>
                <a:cs typeface="Tahoma" panose="020B0604030504040204" pitchFamily="34" charset="0"/>
              </a:rPr>
              <a:t>Humans have been looking for immortality since ancient times, and most geniuses are afraid of their own death, this is a natural thing</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این یک درمان پزشکی هست و از نظر پزشکی به کشور و ملیت خاصی محدود نمی شه</a:t>
            </a:r>
          </a:p>
          <a:p>
            <a:pPr algn="ctr" rtl="1"/>
            <a:r>
              <a:rPr lang="en-US" sz="1200" dirty="0">
                <a:latin typeface="Tahoma" panose="020B0604030504040204" pitchFamily="34" charset="0"/>
                <a:cs typeface="Tahoma" panose="020B0604030504040204" pitchFamily="34" charset="0"/>
              </a:rPr>
              <a:t>This is a medical treatment and it is not limited to the country and nationality in terms of medicine</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ما باید یاد بگیریم که بعدش دیگه کسی رو نکشیم</a:t>
            </a:r>
          </a:p>
          <a:p>
            <a:pPr algn="ctr" rtl="1"/>
            <a:r>
              <a:rPr lang="en-US" sz="1200" dirty="0">
                <a:latin typeface="Tahoma" panose="020B0604030504040204" pitchFamily="34" charset="0"/>
                <a:cs typeface="Tahoma" panose="020B0604030504040204" pitchFamily="34" charset="0"/>
              </a:rPr>
              <a:t>We must learn not to kill anyone after that</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ما در جنگ ها از کشتار مردم غیر نظامی حرف می زنیم زن بچه ها اگر درمان رو ندیم 8 ملیارد انسان که بیشترشون غیر نظامی هستن می میرن</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In wars, we talk about the killing of civilians, women and children, if we do not cure them, 8 billion people, most of whom are civilians, will die.</a:t>
            </a:r>
          </a:p>
          <a:p>
            <a:pPr algn="ctr" rtl="1"/>
            <a:endParaRPr lang="en-US"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یک راه حل اینکه دیگه به کسی نداد که جمعیت کسایی که عمر جاودان دارن زیاد نشه</a:t>
            </a:r>
          </a:p>
          <a:p>
            <a:pPr algn="ctr" rtl="1"/>
            <a:r>
              <a:rPr lang="fa-IR" sz="1200" dirty="0">
                <a:solidFill>
                  <a:srgbClr val="FF0000"/>
                </a:solidFill>
                <a:latin typeface="Tahoma" panose="020B0604030504040204" pitchFamily="34" charset="0"/>
                <a:cs typeface="Tahoma" panose="020B0604030504040204" pitchFamily="34" charset="0"/>
              </a:rPr>
              <a:t>ولی این مثل این می مونه که داروی درمان رو داریم ولی همه بمیرن</a:t>
            </a:r>
          </a:p>
          <a:p>
            <a:pPr algn="ctr" rtl="1"/>
            <a:r>
              <a:rPr lang="fa-IR" sz="1200" dirty="0">
                <a:latin typeface="Tahoma" panose="020B0604030504040204" pitchFamily="34" charset="0"/>
                <a:cs typeface="Tahoma" panose="020B0604030504040204" pitchFamily="34" charset="0"/>
              </a:rPr>
              <a:t>و مقامات رده بالا بازم می گیرن یعنی به جمعیتشون اضافه می شه ندادن بهشون غیر ممکنه</a:t>
            </a:r>
          </a:p>
          <a:p>
            <a:pPr algn="ctr" rtl="1"/>
            <a:r>
              <a:rPr lang="en-US" sz="1200" dirty="0">
                <a:latin typeface="Tahoma" panose="020B0604030504040204" pitchFamily="34" charset="0"/>
                <a:cs typeface="Tahoma" panose="020B0604030504040204" pitchFamily="34" charset="0"/>
              </a:rPr>
              <a:t>One solution is to not give anyone else that the population of people who have eternal life will not increase</a:t>
            </a:r>
            <a:endParaRPr lang="fa-IR" sz="1200" dirty="0">
              <a:latin typeface="Tahoma" panose="020B0604030504040204" pitchFamily="34" charset="0"/>
              <a:cs typeface="Tahoma" panose="020B0604030504040204" pitchFamily="34" charset="0"/>
            </a:endParaRPr>
          </a:p>
          <a:p>
            <a:pPr algn="ctr" rtl="1"/>
            <a:r>
              <a:rPr lang="en-US" sz="1200" dirty="0">
                <a:solidFill>
                  <a:srgbClr val="FF0000"/>
                </a:solidFill>
                <a:latin typeface="Tahoma" panose="020B0604030504040204" pitchFamily="34" charset="0"/>
                <a:cs typeface="Tahoma" panose="020B0604030504040204" pitchFamily="34" charset="0"/>
              </a:rPr>
              <a:t>But this is like saying that we have the cure but everyone dies</a:t>
            </a:r>
            <a:endParaRPr lang="fa-IR" sz="1200" dirty="0">
              <a:solidFill>
                <a:srgbClr val="FF0000"/>
              </a:solidFill>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And the high-ranking officials take it again, It means that they cannot stop the increase in the population of immortals</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می شه راه حل های جایگزین مواد معدنی رو کشف کرد و مثل الیاف کربن</a:t>
            </a:r>
          </a:p>
          <a:p>
            <a:pPr algn="ctr" rtl="1"/>
            <a:r>
              <a:rPr lang="fa-IR" sz="1200" dirty="0">
                <a:latin typeface="Tahoma" panose="020B0604030504040204" pitchFamily="34" charset="0"/>
                <a:cs typeface="Tahoma" panose="020B0604030504040204" pitchFamily="34" charset="0"/>
              </a:rPr>
              <a:t>به سختی اهن، رسانای خوب و سبک</a:t>
            </a:r>
          </a:p>
          <a:p>
            <a:pPr algn="ctr" rtl="1"/>
            <a:r>
              <a:rPr lang="en-US" sz="1200" dirty="0">
                <a:latin typeface="Tahoma" panose="020B0604030504040204" pitchFamily="34" charset="0"/>
                <a:cs typeface="Tahoma" panose="020B0604030504040204" pitchFamily="34" charset="0"/>
              </a:rPr>
              <a:t>Alternative solutions for mineral materials, such as carbon fiber, are as hard as iron, good conductors </a:t>
            </a:r>
            <a:r>
              <a:rPr lang="en-US" sz="1200">
                <a:latin typeface="Tahoma" panose="020B0604030504040204" pitchFamily="34" charset="0"/>
                <a:cs typeface="Tahoma" panose="020B0604030504040204" pitchFamily="34" charset="0"/>
              </a:rPr>
              <a:t>and low weight</a:t>
            </a:r>
            <a:endParaRPr lang="fa-IR" sz="1200" dirty="0">
              <a:latin typeface="Tahoma" panose="020B0604030504040204" pitchFamily="34" charset="0"/>
              <a:cs typeface="Tahoma" panose="020B0604030504040204" pitchFamily="34" charset="0"/>
            </a:endParaRPr>
          </a:p>
        </p:txBody>
      </p:sp>
      <p:grpSp>
        <p:nvGrpSpPr>
          <p:cNvPr id="23" name="Group 6">
            <a:extLst>
              <a:ext uri="{FF2B5EF4-FFF2-40B4-BE49-F238E27FC236}">
                <a16:creationId xmlns:a16="http://schemas.microsoft.com/office/drawing/2014/main" id="{A755D7DD-AEA8-4FAC-86A8-DF6017A47B3B}"/>
              </a:ext>
            </a:extLst>
          </p:cNvPr>
          <p:cNvGrpSpPr/>
          <p:nvPr/>
        </p:nvGrpSpPr>
        <p:grpSpPr>
          <a:xfrm>
            <a:off x="10305464" y="5982471"/>
            <a:ext cx="490942" cy="506169"/>
            <a:chOff x="3611118" y="2445230"/>
            <a:chExt cx="584573" cy="584573"/>
          </a:xfrm>
        </p:grpSpPr>
        <p:sp>
          <p:nvSpPr>
            <p:cNvPr id="24" name="Oval 23">
              <a:extLst>
                <a:ext uri="{FF2B5EF4-FFF2-40B4-BE49-F238E27FC236}">
                  <a16:creationId xmlns:a16="http://schemas.microsoft.com/office/drawing/2014/main" id="{73637A69-BACC-42FF-BA24-B783198E00C3}"/>
                </a:ext>
              </a:extLst>
            </p:cNvPr>
            <p:cNvSpPr/>
            <p:nvPr/>
          </p:nvSpPr>
          <p:spPr>
            <a:xfrm>
              <a:off x="3611118" y="2445230"/>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hlinkClick r:id="" action="ppaction://hlinkshowjump?jump=firstslide"/>
              <a:extLst>
                <a:ext uri="{FF2B5EF4-FFF2-40B4-BE49-F238E27FC236}">
                  <a16:creationId xmlns:a16="http://schemas.microsoft.com/office/drawing/2014/main" id="{5CACBF1E-55FA-4852-8E1D-D13E2270D4EB}"/>
                </a:ext>
              </a:extLst>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11118" y="2445230"/>
              <a:ext cx="584573" cy="584573"/>
            </a:xfrm>
            <a:prstGeom prst="rect">
              <a:avLst/>
            </a:prstGeom>
          </p:spPr>
        </p:pic>
      </p:grpSp>
      <p:grpSp>
        <p:nvGrpSpPr>
          <p:cNvPr id="26" name="Group 7">
            <a:extLst>
              <a:ext uri="{FF2B5EF4-FFF2-40B4-BE49-F238E27FC236}">
                <a16:creationId xmlns:a16="http://schemas.microsoft.com/office/drawing/2014/main" id="{768A7659-0E53-4B1B-9360-0241CE48E169}"/>
              </a:ext>
            </a:extLst>
          </p:cNvPr>
          <p:cNvGrpSpPr/>
          <p:nvPr/>
        </p:nvGrpSpPr>
        <p:grpSpPr>
          <a:xfrm>
            <a:off x="10857113" y="5986795"/>
            <a:ext cx="503115" cy="518719"/>
            <a:chOff x="3645804" y="3875860"/>
            <a:chExt cx="599067" cy="599067"/>
          </a:xfrm>
        </p:grpSpPr>
        <p:sp>
          <p:nvSpPr>
            <p:cNvPr id="27" name="Oval 26">
              <a:extLst>
                <a:ext uri="{FF2B5EF4-FFF2-40B4-BE49-F238E27FC236}">
                  <a16:creationId xmlns:a16="http://schemas.microsoft.com/office/drawing/2014/main" id="{A1BF565C-768D-45AA-B977-5CD4F705174C}"/>
                </a:ext>
              </a:extLst>
            </p:cNvPr>
            <p:cNvSpPr/>
            <p:nvPr/>
          </p:nvSpPr>
          <p:spPr>
            <a:xfrm>
              <a:off x="3649574" y="3889508"/>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 action="ppaction://hlinkshowjump?jump=endshow"/>
              <a:extLst>
                <a:ext uri="{FF2B5EF4-FFF2-40B4-BE49-F238E27FC236}">
                  <a16:creationId xmlns:a16="http://schemas.microsoft.com/office/drawing/2014/main" id="{2587B51D-352A-46A7-AFFF-78C378C43C25}"/>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45804" y="3875860"/>
              <a:ext cx="599067" cy="599067"/>
            </a:xfrm>
            <a:prstGeom prst="rect">
              <a:avLst/>
            </a:prstGeom>
          </p:spPr>
        </p:pic>
      </p:grpSp>
    </p:spTree>
    <p:extLst>
      <p:ext uri="{BB962C8B-B14F-4D97-AF65-F5344CB8AC3E}">
        <p14:creationId xmlns:p14="http://schemas.microsoft.com/office/powerpoint/2010/main" val="41918330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1C325D"/>
              </a:gs>
              <a:gs pos="99115">
                <a:srgbClr val="B9D9F1"/>
              </a:gs>
              <a:gs pos="46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080763" y="5600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Purpose</a:t>
            </a:r>
          </a:p>
        </p:txBody>
      </p:sp>
      <p:sp>
        <p:nvSpPr>
          <p:cNvPr id="12" name="Rounded Rectangle 11"/>
          <p:cNvSpPr/>
          <p:nvPr/>
        </p:nvSpPr>
        <p:spPr>
          <a:xfrm>
            <a:off x="10080762" y="14551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Introduction</a:t>
            </a:r>
            <a:endParaRPr lang="en-US" dirty="0"/>
          </a:p>
        </p:txBody>
      </p:sp>
      <p:sp>
        <p:nvSpPr>
          <p:cNvPr id="13" name="Rounded Rectangle 12"/>
          <p:cNvSpPr/>
          <p:nvPr/>
        </p:nvSpPr>
        <p:spPr>
          <a:xfrm>
            <a:off x="10080762" y="50355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B Nazanin" panose="00000400000000000000" pitchFamily="2" charset="-78"/>
              </a:rPr>
              <a:t>Results</a:t>
            </a:r>
            <a:endParaRPr lang="en-US" b="1" dirty="0"/>
          </a:p>
        </p:txBody>
      </p:sp>
      <p:sp>
        <p:nvSpPr>
          <p:cNvPr id="14" name="Rounded Rectangle 13"/>
          <p:cNvSpPr/>
          <p:nvPr/>
        </p:nvSpPr>
        <p:spPr>
          <a:xfrm>
            <a:off x="10080762" y="32453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Free electricity</a:t>
            </a:r>
          </a:p>
        </p:txBody>
      </p:sp>
      <p:sp>
        <p:nvSpPr>
          <p:cNvPr id="15" name="Rounded Rectangle 14"/>
          <p:cNvSpPr/>
          <p:nvPr/>
        </p:nvSpPr>
        <p:spPr>
          <a:xfrm>
            <a:off x="10080762" y="2350275"/>
            <a:ext cx="1541439" cy="774520"/>
          </a:xfrm>
          <a:prstGeom prst="roundRect">
            <a:avLst>
              <a:gd name="adj" fmla="val 9770"/>
            </a:avLst>
          </a:prstGeom>
          <a:solidFill>
            <a:srgbClr val="1C325D"/>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Medicine</a:t>
            </a:r>
            <a:endParaRPr lang="en-US" dirty="0"/>
          </a:p>
        </p:txBody>
      </p:sp>
      <p:sp>
        <p:nvSpPr>
          <p:cNvPr id="16" name="Rounded Rectangle 15"/>
          <p:cNvSpPr/>
          <p:nvPr/>
        </p:nvSpPr>
        <p:spPr>
          <a:xfrm>
            <a:off x="10080762" y="41404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Solutions</a:t>
            </a:r>
            <a:endParaRPr lang="en-US" dirty="0"/>
          </a:p>
        </p:txBody>
      </p:sp>
      <p:sp>
        <p:nvSpPr>
          <p:cNvPr id="18" name="Rounded Rectangle 17"/>
          <p:cNvSpPr/>
          <p:nvPr/>
        </p:nvSpPr>
        <p:spPr>
          <a:xfrm>
            <a:off x="720436" y="560075"/>
            <a:ext cx="8877046" cy="5250020"/>
          </a:xfrm>
          <a:prstGeom prst="roundRect">
            <a:avLst>
              <a:gd name="adj" fmla="val 2497"/>
            </a:avLst>
          </a:prstGeom>
          <a:solidFill>
            <a:schemeClr val="bg1">
              <a:alpha val="95000"/>
            </a:schemeClr>
          </a:solidFill>
          <a:ln w="6350">
            <a:solidFill>
              <a:srgbClr val="84B2F0"/>
            </a:solidFill>
          </a:ln>
          <a:effectLst>
            <a:outerShdw blurRad="50800" dist="38100" dir="10800000" algn="r" rotWithShape="0">
              <a:prstClr val="black">
                <a:alpha val="40000"/>
              </a:prstClr>
            </a:outerShdw>
            <a:reflection blurRad="25400" stA="50000" endA="275" endPos="16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2" name="TextBox 1"/>
          <p:cNvSpPr txBox="1"/>
          <p:nvPr/>
        </p:nvSpPr>
        <p:spPr>
          <a:xfrm>
            <a:off x="1700736" y="1260216"/>
            <a:ext cx="6916445" cy="3970318"/>
          </a:xfrm>
          <a:prstGeom prst="rect">
            <a:avLst/>
          </a:prstGeom>
          <a:noFill/>
        </p:spPr>
        <p:txBody>
          <a:bodyPr wrap="square" rtlCol="1">
            <a:spAutoFit/>
          </a:bodyPr>
          <a:lstStyle/>
          <a:p>
            <a:pPr algn="ctr" rtl="1"/>
            <a:r>
              <a:rPr lang="fa-IR" sz="1200" dirty="0">
                <a:latin typeface="Tahoma" panose="020B0604030504040204" pitchFamily="34" charset="0"/>
                <a:cs typeface="Tahoma" panose="020B0604030504040204" pitchFamily="34" charset="0"/>
              </a:rPr>
              <a:t>ما اول باید علوم پزشکی و تکمیل کنیم تا در این راه زنده بمونیم</a:t>
            </a:r>
          </a:p>
          <a:p>
            <a:pPr algn="ctr" rtl="1"/>
            <a:r>
              <a:rPr lang="en-US" sz="1200" dirty="0">
                <a:latin typeface="Tahoma" panose="020B0604030504040204" pitchFamily="34" charset="0"/>
                <a:cs typeface="Tahoma" panose="020B0604030504040204" pitchFamily="34" charset="0"/>
              </a:rPr>
              <a:t>We must complete medical sciences first to survive in this way</a:t>
            </a: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بدن مرگ مغزی برای پیوند عضو</a:t>
            </a:r>
          </a:p>
          <a:p>
            <a:pPr algn="ctr" rtl="1"/>
            <a:r>
              <a:rPr lang="fa-IR" sz="1200" dirty="0">
                <a:latin typeface="Tahoma" panose="020B0604030504040204" pitchFamily="34" charset="0"/>
                <a:cs typeface="Tahoma" panose="020B0604030504040204" pitchFamily="34" charset="0"/>
              </a:rPr>
              <a:t>بدن مرگ مغزی برای تست دارو ها و درمان های پزشکی</a:t>
            </a:r>
          </a:p>
          <a:p>
            <a:pPr algn="ctr" rtl="1"/>
            <a:r>
              <a:rPr lang="en-US" sz="1200" dirty="0">
                <a:latin typeface="Tahoma" panose="020B0604030504040204" pitchFamily="34" charset="0"/>
                <a:cs typeface="Tahoma" panose="020B0604030504040204" pitchFamily="34" charset="0"/>
              </a:rPr>
              <a:t>Brain dead body for organ transplant</a:t>
            </a:r>
          </a:p>
          <a:p>
            <a:pPr algn="ctr" rtl="1"/>
            <a:r>
              <a:rPr lang="en-US" sz="1200" dirty="0">
                <a:latin typeface="Tahoma" panose="020B0604030504040204" pitchFamily="34" charset="0"/>
                <a:cs typeface="Tahoma" panose="020B0604030504040204" pitchFamily="34" charset="0"/>
              </a:rPr>
              <a:t>Brain dead bodies to test drugs and medical treatments</a:t>
            </a: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با دستگاه های یادگیری سریع علم مردم رو دکتر کنیم تا علم رو جلو ببرن</a:t>
            </a:r>
          </a:p>
          <a:p>
            <a:pPr algn="ctr" rtl="1"/>
            <a:r>
              <a:rPr lang="fa-IR" sz="1200" dirty="0">
                <a:latin typeface="Tahoma" panose="020B0604030504040204" pitchFamily="34" charset="0"/>
                <a:cs typeface="Tahoma" panose="020B0604030504040204" pitchFamily="34" charset="0"/>
              </a:rPr>
              <a:t>فقط دروس عملی در دانشگاه تدریس بشه</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Make people doctors with fast science devices so that they can advance science</a:t>
            </a:r>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Only practical courses should be taught in the university</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کشور ژاپن بعد از بمباران هسته ای فقط با یک سیب زمینی زنده بودن</a:t>
            </a:r>
          </a:p>
          <a:p>
            <a:pPr algn="ctr" rtl="1"/>
            <a:r>
              <a:rPr lang="fa-IR" sz="1200" dirty="0">
                <a:latin typeface="Tahoma" panose="020B0604030504040204" pitchFamily="34" charset="0"/>
                <a:cs typeface="Tahoma" panose="020B0604030504040204" pitchFamily="34" charset="0"/>
              </a:rPr>
              <a:t>پس در هر شرایط هم که باشه نیازی به کشتن مردم نیست</a:t>
            </a:r>
          </a:p>
          <a:p>
            <a:pPr algn="ctr" rtl="1"/>
            <a:r>
              <a:rPr lang="en-US" sz="1200" dirty="0">
                <a:latin typeface="Tahoma" panose="020B0604030504040204" pitchFamily="34" charset="0"/>
                <a:cs typeface="Tahoma" panose="020B0604030504040204" pitchFamily="34" charset="0"/>
              </a:rPr>
              <a:t>Japan lived by eating potatoes after the nuclear bombing</a:t>
            </a:r>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So there is no need to kill people in any situation</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با علم پزشکی این راه رو تکمیل می کنیم و ایراداتش رو می گیریم</a:t>
            </a:r>
          </a:p>
          <a:p>
            <a:pPr algn="ctr" rtl="1"/>
            <a:r>
              <a:rPr lang="en-US" sz="1200" dirty="0">
                <a:latin typeface="Tahoma" panose="020B0604030504040204" pitchFamily="34" charset="0"/>
                <a:cs typeface="Tahoma" panose="020B0604030504040204" pitchFamily="34" charset="0"/>
              </a:rPr>
              <a:t>With medical science, we complete this way and get rid of the problem</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p:txBody>
      </p:sp>
      <p:grpSp>
        <p:nvGrpSpPr>
          <p:cNvPr id="23" name="Group 6">
            <a:extLst>
              <a:ext uri="{FF2B5EF4-FFF2-40B4-BE49-F238E27FC236}">
                <a16:creationId xmlns:a16="http://schemas.microsoft.com/office/drawing/2014/main" id="{77674A08-A4CC-4273-9534-8804BF6A4188}"/>
              </a:ext>
            </a:extLst>
          </p:cNvPr>
          <p:cNvGrpSpPr/>
          <p:nvPr/>
        </p:nvGrpSpPr>
        <p:grpSpPr>
          <a:xfrm>
            <a:off x="10305464" y="5982471"/>
            <a:ext cx="490942" cy="506169"/>
            <a:chOff x="3611118" y="2445230"/>
            <a:chExt cx="584573" cy="584573"/>
          </a:xfrm>
        </p:grpSpPr>
        <p:sp>
          <p:nvSpPr>
            <p:cNvPr id="24" name="Oval 23">
              <a:extLst>
                <a:ext uri="{FF2B5EF4-FFF2-40B4-BE49-F238E27FC236}">
                  <a16:creationId xmlns:a16="http://schemas.microsoft.com/office/drawing/2014/main" id="{656F6772-671A-4899-88EF-564A5B59BD81}"/>
                </a:ext>
              </a:extLst>
            </p:cNvPr>
            <p:cNvSpPr/>
            <p:nvPr/>
          </p:nvSpPr>
          <p:spPr>
            <a:xfrm>
              <a:off x="3611118" y="2445230"/>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hlinkClick r:id="" action="ppaction://hlinkshowjump?jump=firstslide"/>
              <a:extLst>
                <a:ext uri="{FF2B5EF4-FFF2-40B4-BE49-F238E27FC236}">
                  <a16:creationId xmlns:a16="http://schemas.microsoft.com/office/drawing/2014/main" id="{2C9ECEE1-63A6-4B4F-8B3B-D44FA1E0E8F7}"/>
                </a:ext>
              </a:extLst>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11118" y="2445230"/>
              <a:ext cx="584573" cy="584573"/>
            </a:xfrm>
            <a:prstGeom prst="rect">
              <a:avLst/>
            </a:prstGeom>
          </p:spPr>
        </p:pic>
      </p:grpSp>
      <p:grpSp>
        <p:nvGrpSpPr>
          <p:cNvPr id="26" name="Group 7">
            <a:extLst>
              <a:ext uri="{FF2B5EF4-FFF2-40B4-BE49-F238E27FC236}">
                <a16:creationId xmlns:a16="http://schemas.microsoft.com/office/drawing/2014/main" id="{9DFA303D-EAE7-4EE6-9410-2C7C23CECC06}"/>
              </a:ext>
            </a:extLst>
          </p:cNvPr>
          <p:cNvGrpSpPr/>
          <p:nvPr/>
        </p:nvGrpSpPr>
        <p:grpSpPr>
          <a:xfrm>
            <a:off x="10857113" y="5986795"/>
            <a:ext cx="503115" cy="518719"/>
            <a:chOff x="3645804" y="3875860"/>
            <a:chExt cx="599067" cy="599067"/>
          </a:xfrm>
        </p:grpSpPr>
        <p:sp>
          <p:nvSpPr>
            <p:cNvPr id="27" name="Oval 26">
              <a:extLst>
                <a:ext uri="{FF2B5EF4-FFF2-40B4-BE49-F238E27FC236}">
                  <a16:creationId xmlns:a16="http://schemas.microsoft.com/office/drawing/2014/main" id="{AAD97D5B-32DC-4166-8905-9A6163E48925}"/>
                </a:ext>
              </a:extLst>
            </p:cNvPr>
            <p:cNvSpPr/>
            <p:nvPr/>
          </p:nvSpPr>
          <p:spPr>
            <a:xfrm>
              <a:off x="3649574" y="3889508"/>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 action="ppaction://hlinkshowjump?jump=endshow"/>
              <a:extLst>
                <a:ext uri="{FF2B5EF4-FFF2-40B4-BE49-F238E27FC236}">
                  <a16:creationId xmlns:a16="http://schemas.microsoft.com/office/drawing/2014/main" id="{ADA11198-B915-46A7-8F70-E09C630E6E3A}"/>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45804" y="3875860"/>
              <a:ext cx="599067" cy="599067"/>
            </a:xfrm>
            <a:prstGeom prst="rect">
              <a:avLst/>
            </a:prstGeom>
          </p:spPr>
        </p:pic>
      </p:grpSp>
    </p:spTree>
    <p:extLst>
      <p:ext uri="{BB962C8B-B14F-4D97-AF65-F5344CB8AC3E}">
        <p14:creationId xmlns:p14="http://schemas.microsoft.com/office/powerpoint/2010/main" val="29973770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1C325D"/>
              </a:gs>
              <a:gs pos="99115">
                <a:srgbClr val="B9D9F1"/>
              </a:gs>
              <a:gs pos="46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080763" y="5600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Purpose</a:t>
            </a:r>
          </a:p>
        </p:txBody>
      </p:sp>
      <p:sp>
        <p:nvSpPr>
          <p:cNvPr id="12" name="Rounded Rectangle 11"/>
          <p:cNvSpPr/>
          <p:nvPr/>
        </p:nvSpPr>
        <p:spPr>
          <a:xfrm>
            <a:off x="10080762" y="14551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Introduction</a:t>
            </a:r>
            <a:endParaRPr lang="en-US" dirty="0"/>
          </a:p>
        </p:txBody>
      </p:sp>
      <p:sp>
        <p:nvSpPr>
          <p:cNvPr id="13" name="Rounded Rectangle 12"/>
          <p:cNvSpPr/>
          <p:nvPr/>
        </p:nvSpPr>
        <p:spPr>
          <a:xfrm>
            <a:off x="10080762" y="50355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B Nazanin" panose="00000400000000000000" pitchFamily="2" charset="-78"/>
              </a:rPr>
              <a:t>Results</a:t>
            </a:r>
            <a:endParaRPr lang="en-US" b="1" dirty="0"/>
          </a:p>
        </p:txBody>
      </p:sp>
      <p:sp>
        <p:nvSpPr>
          <p:cNvPr id="14" name="Rounded Rectangle 13"/>
          <p:cNvSpPr/>
          <p:nvPr/>
        </p:nvSpPr>
        <p:spPr>
          <a:xfrm>
            <a:off x="10080762" y="3245375"/>
            <a:ext cx="1541439" cy="774520"/>
          </a:xfrm>
          <a:prstGeom prst="roundRect">
            <a:avLst>
              <a:gd name="adj" fmla="val 9770"/>
            </a:avLst>
          </a:prstGeom>
          <a:solidFill>
            <a:srgbClr val="1C325D"/>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Free electricity</a:t>
            </a:r>
            <a:endParaRPr lang="en-US" dirty="0"/>
          </a:p>
        </p:txBody>
      </p:sp>
      <p:sp>
        <p:nvSpPr>
          <p:cNvPr id="15" name="Rounded Rectangle 14"/>
          <p:cNvSpPr/>
          <p:nvPr/>
        </p:nvSpPr>
        <p:spPr>
          <a:xfrm>
            <a:off x="10080762" y="23502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Medicine</a:t>
            </a:r>
          </a:p>
        </p:txBody>
      </p:sp>
      <p:sp>
        <p:nvSpPr>
          <p:cNvPr id="16" name="Rounded Rectangle 15"/>
          <p:cNvSpPr/>
          <p:nvPr/>
        </p:nvSpPr>
        <p:spPr>
          <a:xfrm>
            <a:off x="10080762" y="41404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Solutions</a:t>
            </a:r>
            <a:endParaRPr lang="en-US" dirty="0"/>
          </a:p>
        </p:txBody>
      </p:sp>
      <p:sp>
        <p:nvSpPr>
          <p:cNvPr id="18" name="Rounded Rectangle 17"/>
          <p:cNvSpPr/>
          <p:nvPr/>
        </p:nvSpPr>
        <p:spPr>
          <a:xfrm>
            <a:off x="720436" y="560075"/>
            <a:ext cx="8877046" cy="5250020"/>
          </a:xfrm>
          <a:prstGeom prst="roundRect">
            <a:avLst>
              <a:gd name="adj" fmla="val 2497"/>
            </a:avLst>
          </a:prstGeom>
          <a:solidFill>
            <a:schemeClr val="bg1">
              <a:alpha val="95000"/>
            </a:schemeClr>
          </a:solidFill>
          <a:ln w="6350">
            <a:solidFill>
              <a:srgbClr val="84B2F0"/>
            </a:solidFill>
          </a:ln>
          <a:effectLst>
            <a:outerShdw blurRad="50800" dist="38100" dir="10800000" algn="r" rotWithShape="0">
              <a:prstClr val="black">
                <a:alpha val="40000"/>
              </a:prstClr>
            </a:outerShdw>
            <a:reflection blurRad="25400" stA="50000" endA="275" endPos="16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2" name="TextBox 1"/>
          <p:cNvSpPr txBox="1"/>
          <p:nvPr/>
        </p:nvSpPr>
        <p:spPr>
          <a:xfrm>
            <a:off x="1700736" y="1480747"/>
            <a:ext cx="6916445" cy="1938992"/>
          </a:xfrm>
          <a:prstGeom prst="rect">
            <a:avLst/>
          </a:prstGeom>
          <a:noFill/>
        </p:spPr>
        <p:txBody>
          <a:bodyPr wrap="square" rtlCol="1">
            <a:spAutoFit/>
          </a:bodyPr>
          <a:lstStyle/>
          <a:p>
            <a:pPr algn="ctr" rtl="1"/>
            <a:r>
              <a:rPr lang="fa-IR" sz="1200" dirty="0">
                <a:latin typeface="Tahoma" panose="020B0604030504040204" pitchFamily="34" charset="0"/>
                <a:cs typeface="Tahoma" panose="020B0604030504040204" pitchFamily="34" charset="0"/>
              </a:rPr>
              <a:t>با موتور های تولید برق رایگان می تونیم نیاز برق جهان رو بر طرف کنیم و ماشین ها رو به حرکت در بیاریم</a:t>
            </a:r>
          </a:p>
          <a:p>
            <a:pPr algn="ctr" rtl="1"/>
            <a:r>
              <a:rPr lang="fa-IR" sz="1200" dirty="0">
                <a:latin typeface="Tahoma" panose="020B0604030504040204" pitchFamily="34" charset="0"/>
                <a:cs typeface="Tahoma" panose="020B0604030504040204" pitchFamily="34" charset="0"/>
              </a:rPr>
              <a:t>و یک موتور کوچک هم در ماشین در حال کار بزاریم تا باطری استفاده نکنیم</a:t>
            </a:r>
          </a:p>
          <a:p>
            <a:pPr algn="ctr" rtl="1"/>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With engines that generate free electricity, we can meet the world's electricity needs and make cars move</a:t>
            </a:r>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And let's put a small engine in the car while it is working so that we don't use the battery</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این راهی هست که باید تکمیل بشه مثل موتور های بنزینی که تکمیل شد و اجزای مختلف بهش اضافه شد</a:t>
            </a:r>
          </a:p>
          <a:p>
            <a:pPr algn="ctr" rtl="1"/>
            <a:r>
              <a:rPr lang="en-US" sz="1200" dirty="0">
                <a:latin typeface="Tahoma" panose="020B0604030504040204" pitchFamily="34" charset="0"/>
                <a:cs typeface="Tahoma" panose="020B0604030504040204" pitchFamily="34" charset="0"/>
              </a:rPr>
              <a:t>These engines should be completed like fossil fuel engines and various components should be added to it</a:t>
            </a:r>
            <a:endParaRPr lang="fa-IR" sz="1200" dirty="0">
              <a:latin typeface="Tahoma" panose="020B0604030504040204" pitchFamily="34" charset="0"/>
              <a:cs typeface="Tahoma" panose="020B0604030504040204" pitchFamily="34" charset="0"/>
            </a:endParaRPr>
          </a:p>
        </p:txBody>
      </p:sp>
      <p:grpSp>
        <p:nvGrpSpPr>
          <p:cNvPr id="23" name="Group 6">
            <a:extLst>
              <a:ext uri="{FF2B5EF4-FFF2-40B4-BE49-F238E27FC236}">
                <a16:creationId xmlns:a16="http://schemas.microsoft.com/office/drawing/2014/main" id="{1922C003-E8B7-4C58-87F8-32AFC8325754}"/>
              </a:ext>
            </a:extLst>
          </p:cNvPr>
          <p:cNvGrpSpPr/>
          <p:nvPr/>
        </p:nvGrpSpPr>
        <p:grpSpPr>
          <a:xfrm>
            <a:off x="10305464" y="5982471"/>
            <a:ext cx="490942" cy="506169"/>
            <a:chOff x="3611118" y="2445230"/>
            <a:chExt cx="584573" cy="584573"/>
          </a:xfrm>
        </p:grpSpPr>
        <p:sp>
          <p:nvSpPr>
            <p:cNvPr id="24" name="Oval 23">
              <a:extLst>
                <a:ext uri="{FF2B5EF4-FFF2-40B4-BE49-F238E27FC236}">
                  <a16:creationId xmlns:a16="http://schemas.microsoft.com/office/drawing/2014/main" id="{B2E015B8-D584-4ABB-91CC-8C921CAA303D}"/>
                </a:ext>
              </a:extLst>
            </p:cNvPr>
            <p:cNvSpPr/>
            <p:nvPr/>
          </p:nvSpPr>
          <p:spPr>
            <a:xfrm>
              <a:off x="3611118" y="2445230"/>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hlinkClick r:id="" action="ppaction://hlinkshowjump?jump=firstslide"/>
              <a:extLst>
                <a:ext uri="{FF2B5EF4-FFF2-40B4-BE49-F238E27FC236}">
                  <a16:creationId xmlns:a16="http://schemas.microsoft.com/office/drawing/2014/main" id="{F8E7BC19-DA6F-4B42-865B-EE81DE60882C}"/>
                </a:ext>
              </a:extLst>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11118" y="2445230"/>
              <a:ext cx="584573" cy="584573"/>
            </a:xfrm>
            <a:prstGeom prst="rect">
              <a:avLst/>
            </a:prstGeom>
          </p:spPr>
        </p:pic>
      </p:grpSp>
      <p:grpSp>
        <p:nvGrpSpPr>
          <p:cNvPr id="26" name="Group 7">
            <a:extLst>
              <a:ext uri="{FF2B5EF4-FFF2-40B4-BE49-F238E27FC236}">
                <a16:creationId xmlns:a16="http://schemas.microsoft.com/office/drawing/2014/main" id="{B4EB1F09-54F8-4D8E-A4AD-F8DDFF4F34E1}"/>
              </a:ext>
            </a:extLst>
          </p:cNvPr>
          <p:cNvGrpSpPr/>
          <p:nvPr/>
        </p:nvGrpSpPr>
        <p:grpSpPr>
          <a:xfrm>
            <a:off x="10857113" y="5986795"/>
            <a:ext cx="503115" cy="518719"/>
            <a:chOff x="3645804" y="3875860"/>
            <a:chExt cx="599067" cy="599067"/>
          </a:xfrm>
        </p:grpSpPr>
        <p:sp>
          <p:nvSpPr>
            <p:cNvPr id="27" name="Oval 26">
              <a:extLst>
                <a:ext uri="{FF2B5EF4-FFF2-40B4-BE49-F238E27FC236}">
                  <a16:creationId xmlns:a16="http://schemas.microsoft.com/office/drawing/2014/main" id="{357F3C85-4EF9-43E5-89E4-BBAFEE8ADC8A}"/>
                </a:ext>
              </a:extLst>
            </p:cNvPr>
            <p:cNvSpPr/>
            <p:nvPr/>
          </p:nvSpPr>
          <p:spPr>
            <a:xfrm>
              <a:off x="3649574" y="3889508"/>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 action="ppaction://hlinkshowjump?jump=endshow"/>
              <a:extLst>
                <a:ext uri="{FF2B5EF4-FFF2-40B4-BE49-F238E27FC236}">
                  <a16:creationId xmlns:a16="http://schemas.microsoft.com/office/drawing/2014/main" id="{90FB7EB8-F30E-4A4B-9644-85B1FED29CA0}"/>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45804" y="3875860"/>
              <a:ext cx="599067" cy="599067"/>
            </a:xfrm>
            <a:prstGeom prst="rect">
              <a:avLst/>
            </a:prstGeom>
          </p:spPr>
        </p:pic>
      </p:grpSp>
    </p:spTree>
    <p:extLst>
      <p:ext uri="{BB962C8B-B14F-4D97-AF65-F5344CB8AC3E}">
        <p14:creationId xmlns:p14="http://schemas.microsoft.com/office/powerpoint/2010/main" val="25092087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1C325D"/>
              </a:gs>
              <a:gs pos="99115">
                <a:srgbClr val="B9D9F1"/>
              </a:gs>
              <a:gs pos="46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080763" y="5600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Purpose</a:t>
            </a:r>
          </a:p>
        </p:txBody>
      </p:sp>
      <p:sp>
        <p:nvSpPr>
          <p:cNvPr id="12" name="Rounded Rectangle 11"/>
          <p:cNvSpPr/>
          <p:nvPr/>
        </p:nvSpPr>
        <p:spPr>
          <a:xfrm>
            <a:off x="10080762" y="14551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Introduction</a:t>
            </a:r>
            <a:endParaRPr lang="en-US" dirty="0"/>
          </a:p>
        </p:txBody>
      </p:sp>
      <p:sp>
        <p:nvSpPr>
          <p:cNvPr id="13" name="Rounded Rectangle 12"/>
          <p:cNvSpPr/>
          <p:nvPr/>
        </p:nvSpPr>
        <p:spPr>
          <a:xfrm>
            <a:off x="10080762" y="50355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B Nazanin" panose="00000400000000000000" pitchFamily="2" charset="-78"/>
              </a:rPr>
              <a:t>Results</a:t>
            </a:r>
            <a:endParaRPr lang="en-US" b="1" dirty="0"/>
          </a:p>
        </p:txBody>
      </p:sp>
      <p:sp>
        <p:nvSpPr>
          <p:cNvPr id="14" name="Rounded Rectangle 13"/>
          <p:cNvSpPr/>
          <p:nvPr/>
        </p:nvSpPr>
        <p:spPr>
          <a:xfrm>
            <a:off x="10080762" y="32453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Free electricity</a:t>
            </a:r>
          </a:p>
        </p:txBody>
      </p:sp>
      <p:sp>
        <p:nvSpPr>
          <p:cNvPr id="15" name="Rounded Rectangle 14"/>
          <p:cNvSpPr/>
          <p:nvPr/>
        </p:nvSpPr>
        <p:spPr>
          <a:xfrm>
            <a:off x="10080762" y="23502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Medicine</a:t>
            </a:r>
          </a:p>
        </p:txBody>
      </p:sp>
      <p:sp>
        <p:nvSpPr>
          <p:cNvPr id="16" name="Rounded Rectangle 15"/>
          <p:cNvSpPr/>
          <p:nvPr/>
        </p:nvSpPr>
        <p:spPr>
          <a:xfrm>
            <a:off x="10080762" y="4140475"/>
            <a:ext cx="1541439" cy="774520"/>
          </a:xfrm>
          <a:prstGeom prst="roundRect">
            <a:avLst>
              <a:gd name="adj" fmla="val 9770"/>
            </a:avLst>
          </a:prstGeom>
          <a:solidFill>
            <a:srgbClr val="1C325D"/>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Solutions</a:t>
            </a:r>
            <a:endParaRPr lang="en-US" dirty="0"/>
          </a:p>
        </p:txBody>
      </p:sp>
      <p:sp>
        <p:nvSpPr>
          <p:cNvPr id="18" name="Rounded Rectangle 17"/>
          <p:cNvSpPr/>
          <p:nvPr/>
        </p:nvSpPr>
        <p:spPr>
          <a:xfrm>
            <a:off x="720436" y="152806"/>
            <a:ext cx="8790527" cy="6484662"/>
          </a:xfrm>
          <a:prstGeom prst="roundRect">
            <a:avLst>
              <a:gd name="adj" fmla="val 2497"/>
            </a:avLst>
          </a:prstGeom>
          <a:solidFill>
            <a:schemeClr val="bg1">
              <a:alpha val="95000"/>
            </a:schemeClr>
          </a:solidFill>
          <a:ln w="6350">
            <a:solidFill>
              <a:srgbClr val="84B2F0"/>
            </a:solidFill>
          </a:ln>
          <a:effectLst>
            <a:outerShdw blurRad="50800" dist="38100" dir="10800000" algn="r" rotWithShape="0">
              <a:prstClr val="black">
                <a:alpha val="40000"/>
              </a:prstClr>
            </a:outerShdw>
            <a:reflection blurRad="25400" stA="50000" endA="275" endPos="16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2" name="TextBox 1"/>
          <p:cNvSpPr txBox="1"/>
          <p:nvPr/>
        </p:nvSpPr>
        <p:spPr>
          <a:xfrm>
            <a:off x="1679221" y="230032"/>
            <a:ext cx="6916445" cy="6748899"/>
          </a:xfrm>
          <a:prstGeom prst="rect">
            <a:avLst/>
          </a:prstGeom>
          <a:noFill/>
        </p:spPr>
        <p:txBody>
          <a:bodyPr wrap="square" rtlCol="1">
            <a:spAutoFit/>
          </a:bodyPr>
          <a:lstStyle/>
          <a:p>
            <a:pPr algn="ctr" rtl="1"/>
            <a:r>
              <a:rPr lang="fa-IR" sz="1200" dirty="0">
                <a:latin typeface="Tahoma" panose="020B0604030504040204" pitchFamily="34" charset="0"/>
                <a:cs typeface="Tahoma" panose="020B0604030504040204" pitchFamily="34" charset="0"/>
              </a:rPr>
              <a:t>ماشین ها باید با جی پی اس و رادار کار کنند رادار فقط برای تشخیص موانع</a:t>
            </a:r>
          </a:p>
          <a:p>
            <a:pPr algn="ctr" rtl="1"/>
            <a:r>
              <a:rPr lang="fa-IR" sz="1200" dirty="0">
                <a:latin typeface="Tahoma" panose="020B0604030504040204" pitchFamily="34" charset="0"/>
                <a:cs typeface="Tahoma" panose="020B0604030504040204" pitchFamily="34" charset="0"/>
              </a:rPr>
              <a:t>با جی پی اس در خیابان ها حرکت کنند نه به کمک رادار</a:t>
            </a:r>
          </a:p>
          <a:p>
            <a:pPr algn="ctr" rtl="1"/>
            <a:r>
              <a:rPr lang="en-US" sz="1200" dirty="0">
                <a:latin typeface="Tahoma" panose="020B0604030504040204" pitchFamily="34" charset="0"/>
                <a:cs typeface="Tahoma" panose="020B0604030504040204" pitchFamily="34" charset="0"/>
              </a:rPr>
              <a:t>Cars with GPS and radar, the car should only have radar to detect obstacles</a:t>
            </a:r>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They move in the streets with GPS, not with the help of radar</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یک بانک برای کل زمین تا با پول جمع شده بتونیم ابادی های بزرگی رو ایجاد کنیم و نوسانات ارز رو شبیه سازی کنیم با کم زیاد کردن مبلغ پول</a:t>
            </a:r>
          </a:p>
          <a:p>
            <a:pPr algn="ctr" rtl="1"/>
            <a:r>
              <a:rPr lang="en-US" sz="1200" dirty="0">
                <a:latin typeface="Tahoma" panose="020B0604030504040204" pitchFamily="34" charset="0"/>
                <a:cs typeface="Tahoma" panose="020B0604030504040204" pitchFamily="34" charset="0"/>
              </a:rPr>
              <a:t>A bank for the whole earth so that with the collected money we can create a factory and simulate fluctuations by increasing and decreasing  the amount of money(Fluctuations in currency value).</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اگر پول کاغذی رو حذف کنیم و خرید شمش طلا رو حذف کنیم پول از بانک خارج نمی شه و از حسابی به حساب دیگه منتقل می شه</a:t>
            </a:r>
          </a:p>
          <a:p>
            <a:pPr algn="ctr" rtl="1"/>
            <a:r>
              <a:rPr lang="en-US" sz="1200" dirty="0">
                <a:latin typeface="Tahoma" panose="020B0604030504040204" pitchFamily="34" charset="0"/>
                <a:cs typeface="Tahoma" panose="020B0604030504040204" pitchFamily="34" charset="0"/>
              </a:rPr>
              <a:t>If we don't have paper money and we can't buy gold bars, we don't take money out of the bank and it is transferred from one account to another.</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مالیات عمر عبد برای کم کردن فاصله غنی و فقیر هر کسی به اضای داراییش</a:t>
            </a:r>
          </a:p>
          <a:p>
            <a:pPr algn="ctr" rtl="1"/>
            <a:r>
              <a:rPr lang="en-US" sz="1200" dirty="0">
                <a:latin typeface="Tahoma" panose="020B0604030504040204" pitchFamily="34" charset="0"/>
                <a:cs typeface="Tahoma" panose="020B0604030504040204" pitchFamily="34" charset="0"/>
              </a:rPr>
              <a:t>The eternal life tax is to reduce the gap between the rich and the poor, and everyone is based on amount their assets</a:t>
            </a:r>
            <a:endParaRPr lang="fa-IR" sz="1200" dirty="0">
              <a:latin typeface="Tahoma" panose="020B0604030504040204" pitchFamily="34" charset="0"/>
              <a:cs typeface="Tahoma" panose="020B0604030504040204" pitchFamily="34" charset="0"/>
            </a:endParaRPr>
          </a:p>
          <a:p>
            <a:pPr algn="ctr" rtl="1"/>
            <a:endParaRPr lang="en-US"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رفتن به زیر سیاره بعدی برای زندگی کردن در اونجا (جاذبه ای برابر زمین)</a:t>
            </a:r>
          </a:p>
          <a:p>
            <a:pPr algn="ctr" rtl="1"/>
            <a:r>
              <a:rPr lang="fa-IR" sz="1200" dirty="0">
                <a:latin typeface="Tahoma" panose="020B0604030504040204" pitchFamily="34" charset="0"/>
                <a:cs typeface="Tahoma" panose="020B0604030504040204" pitchFamily="34" charset="0"/>
              </a:rPr>
              <a:t>ارسال ماهواره ها برای چک کردن معادن و شهاب سنگ های در حال نزدیک شدن</a:t>
            </a:r>
          </a:p>
          <a:p>
            <a:pPr algn="ctr" rtl="1"/>
            <a:r>
              <a:rPr lang="en-US" sz="1200" dirty="0">
                <a:latin typeface="Tahoma" panose="020B0604030504040204" pitchFamily="34" charset="0"/>
                <a:cs typeface="Tahoma" panose="020B0604030504040204" pitchFamily="34" charset="0"/>
              </a:rPr>
              <a:t>Going under the next planet to live there (gravity equal to Earth)</a:t>
            </a:r>
            <a:endParaRPr lang="fa-IR"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Sending satellites to investigate mines and detect approaching meteorites</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marL="0" marR="0" algn="ctr" rtl="1">
              <a:lnSpc>
                <a:spcPct val="107000"/>
              </a:lnSpc>
              <a:spcBef>
                <a:spcPts val="0"/>
              </a:spcBef>
              <a:spcAft>
                <a:spcPts val="800"/>
              </a:spcAft>
            </a:pPr>
            <a:r>
              <a:rPr lang="fa-IR" sz="1200" dirty="0">
                <a:effectLst/>
                <a:latin typeface="Tahoma" panose="020B0604030504040204" pitchFamily="34" charset="0"/>
                <a:ea typeface="Calibri" panose="020F0502020204030204" pitchFamily="34" charset="0"/>
                <a:cs typeface="Tahoma" panose="020B0604030504040204" pitchFamily="34" charset="0"/>
              </a:rPr>
              <a:t>وقتی می گویید پلاستیک وجود ندارد، وجود دارد، فقط باید جهان را رهبری کنید، نه اینکه همه را بکشید و بعد از دادن زندگی جاودانه، جمعیت به شدت کاهش می یابد تا زمانی که راه های امن تکمیل شود.موتورهای بی نهایت برای تولید برق وجود دارد، هر مشکلی راه حلی دارد (مانند ساخت پلاستیک از گیاهان)، شما می توانید پروژه سیب زمینی را انجام دهید و بقیه زمین های کشاورزی به تولید روغن اختصاص داده شده است.</a:t>
            </a:r>
          </a:p>
          <a:p>
            <a:pPr marL="0" marR="0" algn="ctr" rtl="1">
              <a:lnSpc>
                <a:spcPct val="107000"/>
              </a:lnSpc>
              <a:spcBef>
                <a:spcPts val="0"/>
              </a:spcBef>
              <a:spcAft>
                <a:spcPts val="800"/>
              </a:spcAft>
            </a:pPr>
            <a:r>
              <a:rPr lang="en-US" sz="1200" dirty="0">
                <a:latin typeface="Tahoma" panose="020B0604030504040204" pitchFamily="34" charset="0"/>
                <a:cs typeface="Tahoma" panose="020B0604030504040204" pitchFamily="34" charset="0"/>
              </a:rPr>
              <a:t>When you say plastic doesn't exist, it exists, you just have to lead the world, not kill everyone and after giving immortal life, the population will drastically decrease until safe ways are completed.</a:t>
            </a:r>
          </a:p>
          <a:p>
            <a:pPr algn="ctr" rtl="1"/>
            <a:r>
              <a:rPr lang="en-US" sz="1200" dirty="0">
                <a:latin typeface="Tahoma" panose="020B0604030504040204" pitchFamily="34" charset="0"/>
                <a:cs typeface="Tahoma" panose="020B0604030504040204" pitchFamily="34" charset="0"/>
              </a:rPr>
              <a:t>There are infinite engines to generate electricity, every problem has a solution (like making plastic from plants), you can do the potato project and the rest of the farmland is devoted to petroleum production.</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p:txBody>
      </p:sp>
      <p:grpSp>
        <p:nvGrpSpPr>
          <p:cNvPr id="23" name="Group 6">
            <a:extLst>
              <a:ext uri="{FF2B5EF4-FFF2-40B4-BE49-F238E27FC236}">
                <a16:creationId xmlns:a16="http://schemas.microsoft.com/office/drawing/2014/main" id="{BA9A0370-941E-4A78-9B61-6BF150187A62}"/>
              </a:ext>
            </a:extLst>
          </p:cNvPr>
          <p:cNvGrpSpPr/>
          <p:nvPr/>
        </p:nvGrpSpPr>
        <p:grpSpPr>
          <a:xfrm>
            <a:off x="10305464" y="5982471"/>
            <a:ext cx="490942" cy="506169"/>
            <a:chOff x="3611118" y="2445230"/>
            <a:chExt cx="584573" cy="584573"/>
          </a:xfrm>
        </p:grpSpPr>
        <p:sp>
          <p:nvSpPr>
            <p:cNvPr id="24" name="Oval 23">
              <a:extLst>
                <a:ext uri="{FF2B5EF4-FFF2-40B4-BE49-F238E27FC236}">
                  <a16:creationId xmlns:a16="http://schemas.microsoft.com/office/drawing/2014/main" id="{18C9A2B3-407C-4B39-8471-E83CF732088B}"/>
                </a:ext>
              </a:extLst>
            </p:cNvPr>
            <p:cNvSpPr/>
            <p:nvPr/>
          </p:nvSpPr>
          <p:spPr>
            <a:xfrm>
              <a:off x="3611118" y="2445230"/>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hlinkClick r:id="" action="ppaction://hlinkshowjump?jump=firstslide"/>
              <a:extLst>
                <a:ext uri="{FF2B5EF4-FFF2-40B4-BE49-F238E27FC236}">
                  <a16:creationId xmlns:a16="http://schemas.microsoft.com/office/drawing/2014/main" id="{35F4F44A-59DF-4164-A0FC-FE2C95733D3F}"/>
                </a:ext>
              </a:extLst>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11118" y="2445230"/>
              <a:ext cx="584573" cy="584573"/>
            </a:xfrm>
            <a:prstGeom prst="rect">
              <a:avLst/>
            </a:prstGeom>
          </p:spPr>
        </p:pic>
      </p:grpSp>
      <p:grpSp>
        <p:nvGrpSpPr>
          <p:cNvPr id="26" name="Group 7">
            <a:extLst>
              <a:ext uri="{FF2B5EF4-FFF2-40B4-BE49-F238E27FC236}">
                <a16:creationId xmlns:a16="http://schemas.microsoft.com/office/drawing/2014/main" id="{C4A89600-5768-4094-A4D3-0995FF87F1DF}"/>
              </a:ext>
            </a:extLst>
          </p:cNvPr>
          <p:cNvGrpSpPr/>
          <p:nvPr/>
        </p:nvGrpSpPr>
        <p:grpSpPr>
          <a:xfrm>
            <a:off x="10857113" y="5986795"/>
            <a:ext cx="503115" cy="518719"/>
            <a:chOff x="3645804" y="3875860"/>
            <a:chExt cx="599067" cy="599067"/>
          </a:xfrm>
        </p:grpSpPr>
        <p:sp>
          <p:nvSpPr>
            <p:cNvPr id="27" name="Oval 26">
              <a:extLst>
                <a:ext uri="{FF2B5EF4-FFF2-40B4-BE49-F238E27FC236}">
                  <a16:creationId xmlns:a16="http://schemas.microsoft.com/office/drawing/2014/main" id="{4C8ED3DE-7411-46A6-BC77-4C50F333AE78}"/>
                </a:ext>
              </a:extLst>
            </p:cNvPr>
            <p:cNvSpPr/>
            <p:nvPr/>
          </p:nvSpPr>
          <p:spPr>
            <a:xfrm>
              <a:off x="3649574" y="3889508"/>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 action="ppaction://hlinkshowjump?jump=endshow"/>
              <a:extLst>
                <a:ext uri="{FF2B5EF4-FFF2-40B4-BE49-F238E27FC236}">
                  <a16:creationId xmlns:a16="http://schemas.microsoft.com/office/drawing/2014/main" id="{A47D79B9-0A9F-4335-BA39-963F142FF67C}"/>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45804" y="3875860"/>
              <a:ext cx="599067" cy="599067"/>
            </a:xfrm>
            <a:prstGeom prst="rect">
              <a:avLst/>
            </a:prstGeom>
          </p:spPr>
        </p:pic>
      </p:grpSp>
    </p:spTree>
    <p:extLst>
      <p:ext uri="{BB962C8B-B14F-4D97-AF65-F5344CB8AC3E}">
        <p14:creationId xmlns:p14="http://schemas.microsoft.com/office/powerpoint/2010/main" val="30377983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12192000" cy="6858000"/>
          </a:xfrm>
          <a:prstGeom prst="rect">
            <a:avLst/>
          </a:prstGeom>
          <a:gradFill>
            <a:gsLst>
              <a:gs pos="0">
                <a:srgbClr val="1C325D"/>
              </a:gs>
              <a:gs pos="99115">
                <a:srgbClr val="B9D9F1"/>
              </a:gs>
              <a:gs pos="46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ounded Rectangle 5"/>
          <p:cNvSpPr/>
          <p:nvPr/>
        </p:nvSpPr>
        <p:spPr>
          <a:xfrm>
            <a:off x="10080763" y="5600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Purpose</a:t>
            </a:r>
          </a:p>
        </p:txBody>
      </p:sp>
      <p:sp>
        <p:nvSpPr>
          <p:cNvPr id="12" name="Rounded Rectangle 11"/>
          <p:cNvSpPr/>
          <p:nvPr/>
        </p:nvSpPr>
        <p:spPr>
          <a:xfrm>
            <a:off x="10080762" y="14551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Introduction</a:t>
            </a:r>
            <a:endParaRPr lang="en-US" dirty="0"/>
          </a:p>
        </p:txBody>
      </p:sp>
      <p:sp>
        <p:nvSpPr>
          <p:cNvPr id="13" name="Rounded Rectangle 12"/>
          <p:cNvSpPr/>
          <p:nvPr/>
        </p:nvSpPr>
        <p:spPr>
          <a:xfrm>
            <a:off x="10080762" y="5035575"/>
            <a:ext cx="1541439" cy="774520"/>
          </a:xfrm>
          <a:prstGeom prst="roundRect">
            <a:avLst>
              <a:gd name="adj" fmla="val 9770"/>
            </a:avLst>
          </a:prstGeom>
          <a:solidFill>
            <a:srgbClr val="1C325D"/>
          </a:soli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B Nazanin" panose="00000400000000000000" pitchFamily="2" charset="-78"/>
              </a:rPr>
              <a:t>Results</a:t>
            </a:r>
            <a:endParaRPr lang="en-US" b="1" dirty="0"/>
          </a:p>
        </p:txBody>
      </p:sp>
      <p:sp>
        <p:nvSpPr>
          <p:cNvPr id="14" name="Rounded Rectangle 13"/>
          <p:cNvSpPr/>
          <p:nvPr/>
        </p:nvSpPr>
        <p:spPr>
          <a:xfrm>
            <a:off x="10080762" y="32453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Free electricity</a:t>
            </a:r>
          </a:p>
        </p:txBody>
      </p:sp>
      <p:sp>
        <p:nvSpPr>
          <p:cNvPr id="15" name="Rounded Rectangle 14"/>
          <p:cNvSpPr/>
          <p:nvPr/>
        </p:nvSpPr>
        <p:spPr>
          <a:xfrm>
            <a:off x="10080762" y="23502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Medicine</a:t>
            </a:r>
          </a:p>
        </p:txBody>
      </p:sp>
      <p:sp>
        <p:nvSpPr>
          <p:cNvPr id="16" name="Rounded Rectangle 15"/>
          <p:cNvSpPr/>
          <p:nvPr/>
        </p:nvSpPr>
        <p:spPr>
          <a:xfrm>
            <a:off x="10080762" y="4140475"/>
            <a:ext cx="1541439" cy="774520"/>
          </a:xfrm>
          <a:prstGeom prst="roundRect">
            <a:avLst>
              <a:gd name="adj" fmla="val 9770"/>
            </a:avLst>
          </a:prstGeom>
          <a:gradFill>
            <a:gsLst>
              <a:gs pos="0">
                <a:srgbClr val="84B2F0"/>
              </a:gs>
              <a:gs pos="100000">
                <a:srgbClr val="418AE8"/>
              </a:gs>
            </a:gsLst>
            <a:lin ang="5400000" scaled="1"/>
          </a:gradFill>
          <a:ln w="38100">
            <a:solidFill>
              <a:schemeClr val="bg1"/>
            </a:solidFill>
          </a:ln>
          <a:effectLst>
            <a:outerShdw blurRad="50800" dist="38100" dir="10800000" algn="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cs typeface="B Nazanin" panose="00000400000000000000" pitchFamily="2" charset="-78"/>
              </a:rPr>
              <a:t>Solutions</a:t>
            </a:r>
            <a:endParaRPr lang="en-US" dirty="0"/>
          </a:p>
        </p:txBody>
      </p:sp>
      <p:sp>
        <p:nvSpPr>
          <p:cNvPr id="18" name="Rounded Rectangle 17"/>
          <p:cNvSpPr/>
          <p:nvPr/>
        </p:nvSpPr>
        <p:spPr>
          <a:xfrm>
            <a:off x="720435" y="560075"/>
            <a:ext cx="8886143" cy="5902830"/>
          </a:xfrm>
          <a:prstGeom prst="roundRect">
            <a:avLst>
              <a:gd name="adj" fmla="val 2497"/>
            </a:avLst>
          </a:prstGeom>
          <a:solidFill>
            <a:schemeClr val="bg1">
              <a:alpha val="95000"/>
            </a:schemeClr>
          </a:solidFill>
          <a:ln w="6350">
            <a:solidFill>
              <a:srgbClr val="84B2F0"/>
            </a:solidFill>
          </a:ln>
          <a:effectLst>
            <a:outerShdw blurRad="50800" dist="38100" dir="10800000" algn="r" rotWithShape="0">
              <a:prstClr val="black">
                <a:alpha val="40000"/>
              </a:prstClr>
            </a:outerShdw>
            <a:reflection blurRad="25400" stA="50000" endA="275" endPos="16000" dist="1016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n w="0"/>
              <a:solidFill>
                <a:schemeClr val="tx1"/>
              </a:solidFill>
              <a:effectLst>
                <a:outerShdw blurRad="38100" dist="19050" dir="2700000" algn="tl" rotWithShape="0">
                  <a:schemeClr val="dk1">
                    <a:alpha val="40000"/>
                  </a:schemeClr>
                </a:outerShdw>
              </a:effectLst>
            </a:endParaRPr>
          </a:p>
        </p:txBody>
      </p:sp>
      <p:sp>
        <p:nvSpPr>
          <p:cNvPr id="2" name="TextBox 1"/>
          <p:cNvSpPr txBox="1"/>
          <p:nvPr/>
        </p:nvSpPr>
        <p:spPr>
          <a:xfrm>
            <a:off x="1700736" y="645928"/>
            <a:ext cx="6916445" cy="5632311"/>
          </a:xfrm>
          <a:prstGeom prst="rect">
            <a:avLst/>
          </a:prstGeom>
          <a:noFill/>
        </p:spPr>
        <p:txBody>
          <a:bodyPr wrap="square" rtlCol="1">
            <a:spAutoFit/>
          </a:bodyPr>
          <a:lstStyle/>
          <a:p>
            <a:pPr algn="ctr" rtl="1"/>
            <a:r>
              <a:rPr lang="fa-IR" sz="1200" dirty="0">
                <a:latin typeface="Tahoma" panose="020B0604030504040204" pitchFamily="34" charset="0"/>
                <a:cs typeface="Tahoma" panose="020B0604030504040204" pitchFamily="34" charset="0"/>
              </a:rPr>
              <a:t>کشتن کل مردم علاوه بر اینکه یک امر زشت هست راهی هست که باعث نابودی نسل بشر می شه</a:t>
            </a:r>
          </a:p>
          <a:p>
            <a:pPr algn="ctr" rtl="1"/>
            <a:r>
              <a:rPr lang="en-US" sz="1200" dirty="0">
                <a:latin typeface="Tahoma" panose="020B0604030504040204" pitchFamily="34" charset="0"/>
                <a:cs typeface="Tahoma" panose="020B0604030504040204" pitchFamily="34" charset="0"/>
              </a:rPr>
              <a:t>Killing whole people is not only an ugly thing, but it is also a way to destroy the human race</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ما رو نابود کنن که معادن تمام شده و نسل بعد رو هم نابود کنن که منابع خودشون رو تمام کردن</a:t>
            </a:r>
          </a:p>
          <a:p>
            <a:pPr algn="ctr" rtl="1"/>
            <a:r>
              <a:rPr lang="en-US" sz="1200" dirty="0">
                <a:latin typeface="Tahoma" panose="020B0604030504040204" pitchFamily="34" charset="0"/>
                <a:cs typeface="Tahoma" panose="020B0604030504040204" pitchFamily="34" charset="0"/>
              </a:rPr>
              <a:t>They destroyed us when we finished our resources and the next generation was also destroyed when they finished their own resources</a:t>
            </a:r>
          </a:p>
          <a:p>
            <a:pPr algn="ctr" rtl="1"/>
            <a:endParaRPr lang="en-US"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بعد تمدن بشری تمام می شه چون معدنی برای ساخت ساز نیست</a:t>
            </a:r>
          </a:p>
          <a:p>
            <a:pPr algn="ctr" rtl="1"/>
            <a:r>
              <a:rPr lang="fa-IR" sz="1200" dirty="0">
                <a:latin typeface="Tahoma" panose="020B0604030504040204" pitchFamily="34" charset="0"/>
                <a:cs typeface="Tahoma" panose="020B0604030504040204" pitchFamily="34" charset="0"/>
              </a:rPr>
              <a:t>و علم هم هر بار از صفر شروع به رشد کرده</a:t>
            </a:r>
          </a:p>
          <a:p>
            <a:pPr algn="ctr" rtl="1"/>
            <a:r>
              <a:rPr lang="en-US" sz="1200" dirty="0">
                <a:latin typeface="Tahoma" panose="020B0604030504040204" pitchFamily="34" charset="0"/>
                <a:cs typeface="Tahoma" panose="020B0604030504040204" pitchFamily="34" charset="0"/>
              </a:rPr>
              <a:t>Then human civilization will end because there is no mineral for building</a:t>
            </a:r>
          </a:p>
          <a:p>
            <a:pPr algn="ctr" rtl="1"/>
            <a:r>
              <a:rPr lang="en-US" sz="1200" dirty="0">
                <a:latin typeface="Tahoma" panose="020B0604030504040204" pitchFamily="34" charset="0"/>
                <a:cs typeface="Tahoma" panose="020B0604030504040204" pitchFamily="34" charset="0"/>
              </a:rPr>
              <a:t>And science has started to grow from zero every time</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این در حالی هست که ما می تونستیم با علممون از مواد جایگزین استفاده کنیم</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With the help of science, we could use alternative materials</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مسئله جمعیت نیست چون در 1.75 میلیارد سال عمر زمین فقط 100 نفر سالی بمیرن 175 میلیارد نفر از جمعیت کم خواهد شد</a:t>
            </a:r>
          </a:p>
          <a:p>
            <a:pPr algn="ctr" rtl="1"/>
            <a:r>
              <a:rPr lang="en-US" sz="1200" dirty="0">
                <a:latin typeface="Tahoma" panose="020B0604030504040204" pitchFamily="34" charset="0"/>
                <a:cs typeface="Tahoma" panose="020B0604030504040204" pitchFamily="34" charset="0"/>
              </a:rPr>
              <a:t>Population is not a problem because in the 1.75 billion years of the earth's life, only 100 people die a year, 175 billion people will decrease from the population.</a:t>
            </a:r>
          </a:p>
          <a:p>
            <a:pPr algn="ctr" rtl="1"/>
            <a:endParaRPr lang="fa-IR" sz="1200" dirty="0">
              <a:latin typeface="Tahoma" panose="020B0604030504040204" pitchFamily="34" charset="0"/>
              <a:cs typeface="Tahoma" panose="020B0604030504040204" pitchFamily="34" charset="0"/>
            </a:endParaRPr>
          </a:p>
          <a:p>
            <a:pPr algn="ctr" rtl="1"/>
            <a:r>
              <a:rPr lang="fa-IR" sz="1200" dirty="0">
                <a:latin typeface="Tahoma" panose="020B0604030504040204" pitchFamily="34" charset="0"/>
                <a:cs typeface="Tahoma" panose="020B0604030504040204" pitchFamily="34" charset="0"/>
              </a:rPr>
              <a:t>از 1 میلیارد سالی محتمل هست 100 نفر بمیرن</a:t>
            </a:r>
            <a:endParaRPr lang="en-US" sz="1200" dirty="0">
              <a:latin typeface="Tahoma" panose="020B0604030504040204" pitchFamily="34" charset="0"/>
              <a:cs typeface="Tahoma" panose="020B0604030504040204" pitchFamily="34" charset="0"/>
            </a:endParaRPr>
          </a:p>
          <a:p>
            <a:pPr algn="ctr" rtl="1"/>
            <a:r>
              <a:rPr lang="en-US" sz="1200" dirty="0">
                <a:latin typeface="Tahoma" panose="020B0604030504040204" pitchFamily="34" charset="0"/>
                <a:cs typeface="Tahoma" panose="020B0604030504040204" pitchFamily="34" charset="0"/>
              </a:rPr>
              <a:t>100 people are likely to die in 1 billion people in a year</a:t>
            </a:r>
            <a:endParaRPr lang="fa-IR" sz="1200" dirty="0">
              <a:latin typeface="Tahoma" panose="020B0604030504040204" pitchFamily="34" charset="0"/>
              <a:cs typeface="Tahoma" panose="020B0604030504040204" pitchFamily="34" charset="0"/>
            </a:endParaRPr>
          </a:p>
          <a:p>
            <a:pPr algn="ctr" rtl="1"/>
            <a:endParaRPr lang="fa-IR" sz="1200" dirty="0">
              <a:latin typeface="Tahoma" panose="020B0604030504040204" pitchFamily="34" charset="0"/>
              <a:cs typeface="Tahoma" panose="020B0604030504040204" pitchFamily="34" charset="0"/>
            </a:endParaRPr>
          </a:p>
          <a:p>
            <a:pPr algn="ctr"/>
            <a:r>
              <a:rPr lang="fa-IR" sz="1200" b="0" i="0" dirty="0">
                <a:effectLst/>
                <a:latin typeface="Tahoma" panose="020B0604030504040204" pitchFamily="34" charset="0"/>
                <a:cs typeface="Tahoma" panose="020B0604030504040204" pitchFamily="34" charset="0"/>
              </a:rPr>
              <a:t>تمدن بعد از ما با منابع به جا مانده از ما به عصر صنعتی نمی رسد چه برسد به کامپیوتر چون سوختی برای جابجایی اجسام وجود ندارد، لیتیوم برای باتری ها ندارند، اورانیوم برای سوخت هسته ای ندارند و سوزاندن چوب باعث افزایش اثر گلخانه ای و نابودی آنها می شود.</a:t>
            </a:r>
          </a:p>
          <a:p>
            <a:pPr algn="ctr"/>
            <a:r>
              <a:rPr lang="en-US" sz="1200" b="0" i="0" dirty="0">
                <a:effectLst/>
                <a:latin typeface="Tahoma" panose="020B0604030504040204" pitchFamily="34" charset="0"/>
                <a:cs typeface="Tahoma" panose="020B0604030504040204" pitchFamily="34" charset="0"/>
              </a:rPr>
              <a:t>The civilization after us will not reach the industrial age with the resources left by us, let alone the computer</a:t>
            </a:r>
          </a:p>
          <a:p>
            <a:pPr algn="ctr"/>
            <a:r>
              <a:rPr lang="en-US" sz="1200" b="0" i="0" dirty="0">
                <a:effectLst/>
                <a:latin typeface="Tahoma" panose="020B0604030504040204" pitchFamily="34" charset="0"/>
                <a:cs typeface="Tahoma" panose="020B0604030504040204" pitchFamily="34" charset="0"/>
              </a:rPr>
              <a:t>Because there is no fuel to move objects, they don't have lithium for batteries, they don't have uranium for nuclear fuel, and burning wood increases the greenhouse effect and destroys them.</a:t>
            </a:r>
            <a:endParaRPr lang="fa-IR" sz="1200" dirty="0">
              <a:latin typeface="Tahoma" panose="020B0604030504040204" pitchFamily="34" charset="0"/>
              <a:cs typeface="Tahoma" panose="020B0604030504040204" pitchFamily="34" charset="0"/>
            </a:endParaRPr>
          </a:p>
        </p:txBody>
      </p:sp>
      <p:grpSp>
        <p:nvGrpSpPr>
          <p:cNvPr id="23" name="Group 6">
            <a:extLst>
              <a:ext uri="{FF2B5EF4-FFF2-40B4-BE49-F238E27FC236}">
                <a16:creationId xmlns:a16="http://schemas.microsoft.com/office/drawing/2014/main" id="{E7EE9C9E-FA86-4337-98E8-90F8F1813BDE}"/>
              </a:ext>
            </a:extLst>
          </p:cNvPr>
          <p:cNvGrpSpPr/>
          <p:nvPr/>
        </p:nvGrpSpPr>
        <p:grpSpPr>
          <a:xfrm>
            <a:off x="10305464" y="5982471"/>
            <a:ext cx="490942" cy="506169"/>
            <a:chOff x="3611118" y="2445230"/>
            <a:chExt cx="584573" cy="584573"/>
          </a:xfrm>
        </p:grpSpPr>
        <p:sp>
          <p:nvSpPr>
            <p:cNvPr id="24" name="Oval 23">
              <a:extLst>
                <a:ext uri="{FF2B5EF4-FFF2-40B4-BE49-F238E27FC236}">
                  <a16:creationId xmlns:a16="http://schemas.microsoft.com/office/drawing/2014/main" id="{0029D6E3-5013-4CA4-9BF7-60558A97D07A}"/>
                </a:ext>
              </a:extLst>
            </p:cNvPr>
            <p:cNvSpPr/>
            <p:nvPr/>
          </p:nvSpPr>
          <p:spPr>
            <a:xfrm>
              <a:off x="3611118" y="2445230"/>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hlinkClick r:id="" action="ppaction://hlinkshowjump?jump=firstslide"/>
              <a:extLst>
                <a:ext uri="{FF2B5EF4-FFF2-40B4-BE49-F238E27FC236}">
                  <a16:creationId xmlns:a16="http://schemas.microsoft.com/office/drawing/2014/main" id="{3BF61CD3-CEED-43D6-95CC-065A233608D0}"/>
                </a:ext>
              </a:extLst>
            </p:cNvPr>
            <p:cNvPicPr>
              <a:picLocks noChangeAspect="1"/>
            </p:cNvPicPr>
            <p:nvPr/>
          </p:nvPicPr>
          <p:blipFill>
            <a:blip r:embed="rId2"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11118" y="2445230"/>
              <a:ext cx="584573" cy="584573"/>
            </a:xfrm>
            <a:prstGeom prst="rect">
              <a:avLst/>
            </a:prstGeom>
          </p:spPr>
        </p:pic>
      </p:grpSp>
      <p:grpSp>
        <p:nvGrpSpPr>
          <p:cNvPr id="26" name="Group 7">
            <a:extLst>
              <a:ext uri="{FF2B5EF4-FFF2-40B4-BE49-F238E27FC236}">
                <a16:creationId xmlns:a16="http://schemas.microsoft.com/office/drawing/2014/main" id="{1C6652A1-CDA3-4681-BCA9-99A188011565}"/>
              </a:ext>
            </a:extLst>
          </p:cNvPr>
          <p:cNvGrpSpPr/>
          <p:nvPr/>
        </p:nvGrpSpPr>
        <p:grpSpPr>
          <a:xfrm>
            <a:off x="10857113" y="5986795"/>
            <a:ext cx="503115" cy="518719"/>
            <a:chOff x="3645804" y="3875860"/>
            <a:chExt cx="599067" cy="599067"/>
          </a:xfrm>
        </p:grpSpPr>
        <p:sp>
          <p:nvSpPr>
            <p:cNvPr id="27" name="Oval 26">
              <a:extLst>
                <a:ext uri="{FF2B5EF4-FFF2-40B4-BE49-F238E27FC236}">
                  <a16:creationId xmlns:a16="http://schemas.microsoft.com/office/drawing/2014/main" id="{B7CC00A8-B380-4CB0-8A3C-EFAF4950306F}"/>
                </a:ext>
              </a:extLst>
            </p:cNvPr>
            <p:cNvSpPr/>
            <p:nvPr/>
          </p:nvSpPr>
          <p:spPr>
            <a:xfrm>
              <a:off x="3649574" y="3889508"/>
              <a:ext cx="584573" cy="58457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7">
              <a:hlinkClick r:id="" action="ppaction://hlinkshowjump?jump=endshow"/>
              <a:extLst>
                <a:ext uri="{FF2B5EF4-FFF2-40B4-BE49-F238E27FC236}">
                  <a16:creationId xmlns:a16="http://schemas.microsoft.com/office/drawing/2014/main" id="{3FB7E613-58D3-4563-81B8-8E593A4910D2}"/>
                </a:ext>
              </a:extLst>
            </p:cNvPr>
            <p:cNvPicPr>
              <a:picLocks noChangeAspect="1"/>
            </p:cNvPicPr>
            <p:nvPr/>
          </p:nvPicPr>
          <p:blipFill>
            <a:blip r:embed="rId3" cstate="print">
              <a:duotone>
                <a:schemeClr val="accent1">
                  <a:shade val="45000"/>
                  <a:satMod val="135000"/>
                </a:schemeClr>
                <a:prstClr val="white"/>
              </a:duotone>
              <a:extLst>
                <a:ext uri="{28A0092B-C50C-407E-A947-70E740481C1C}">
                  <a14:useLocalDpi xmlns:a14="http://schemas.microsoft.com/office/drawing/2010/main" val="0"/>
                </a:ext>
              </a:extLst>
            </a:blip>
            <a:stretch>
              <a:fillRect/>
            </a:stretch>
          </p:blipFill>
          <p:spPr>
            <a:xfrm>
              <a:off x="3645804" y="3875860"/>
              <a:ext cx="599067" cy="599067"/>
            </a:xfrm>
            <a:prstGeom prst="rect">
              <a:avLst/>
            </a:prstGeom>
          </p:spPr>
        </p:pic>
      </p:grpSp>
    </p:spTree>
    <p:extLst>
      <p:ext uri="{BB962C8B-B14F-4D97-AF65-F5344CB8AC3E}">
        <p14:creationId xmlns:p14="http://schemas.microsoft.com/office/powerpoint/2010/main" val="5169198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515"/>
            <a:ext cx="12192000" cy="6858000"/>
          </a:xfrm>
          <a:prstGeom prst="rect">
            <a:avLst/>
          </a:prstGeom>
          <a:gradFill>
            <a:gsLst>
              <a:gs pos="0">
                <a:srgbClr val="1C325D"/>
              </a:gs>
              <a:gs pos="100000">
                <a:srgbClr val="B9D9F1"/>
              </a:gs>
              <a:gs pos="42000">
                <a:srgbClr val="418AE8"/>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ounded Rectangle 17"/>
          <p:cNvSpPr/>
          <p:nvPr/>
        </p:nvSpPr>
        <p:spPr>
          <a:xfrm>
            <a:off x="505691" y="431873"/>
            <a:ext cx="11180618" cy="5987223"/>
          </a:xfrm>
          <a:prstGeom prst="roundRect">
            <a:avLst>
              <a:gd name="adj" fmla="val 0"/>
            </a:avLst>
          </a:prstGeom>
          <a:solidFill>
            <a:schemeClr val="bg1">
              <a:alpha val="95000"/>
            </a:schemeClr>
          </a:solidFill>
          <a:ln w="6350">
            <a:solidFill>
              <a:srgbClr val="84B2F0"/>
            </a:solid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9CCEF481-78EA-49FA-87DE-E1644886D069}"/>
              </a:ext>
            </a:extLst>
          </p:cNvPr>
          <p:cNvSpPr txBox="1"/>
          <p:nvPr/>
        </p:nvSpPr>
        <p:spPr>
          <a:xfrm>
            <a:off x="1797626" y="1621145"/>
            <a:ext cx="8596747" cy="3170099"/>
          </a:xfrm>
          <a:prstGeom prst="rect">
            <a:avLst/>
          </a:prstGeom>
          <a:solidFill>
            <a:srgbClr val="B9D9F1"/>
          </a:solidFill>
          <a:effectLst>
            <a:outerShdw blurRad="63500" sx="102000" sy="102000" algn="ctr" rotWithShape="0">
              <a:prstClr val="black">
                <a:alpha val="40000"/>
              </a:prstClr>
            </a:outerShdw>
          </a:effectLst>
        </p:spPr>
        <p:txBody>
          <a:bodyPr wrap="square" rtlCol="1">
            <a:spAutoFit/>
          </a:bodyPr>
          <a:lstStyle/>
          <a:p>
            <a:pPr algn="ctr"/>
            <a:r>
              <a:rPr lang="en-US" sz="10000" dirty="0">
                <a:solidFill>
                  <a:srgbClr val="1C325D"/>
                </a:solidFill>
                <a:latin typeface="Birch Std" panose="03060502040705060204" pitchFamily="66" charset="0"/>
                <a:cs typeface="B Nazanin" panose="00000400000000000000" pitchFamily="2" charset="-78"/>
              </a:rPr>
              <a:t>Thanks for your attention</a:t>
            </a:r>
            <a:endParaRPr lang="fa-IR" sz="10000" dirty="0">
              <a:solidFill>
                <a:srgbClr val="1C325D"/>
              </a:solidFill>
              <a:latin typeface="Birch Std" panose="03060502040705060204" pitchFamily="66" charset="0"/>
              <a:cs typeface="B Nazanin" panose="00000400000000000000" pitchFamily="2" charset="-78"/>
            </a:endParaRPr>
          </a:p>
        </p:txBody>
      </p:sp>
    </p:spTree>
    <p:extLst>
      <p:ext uri="{BB962C8B-B14F-4D97-AF65-F5344CB8AC3E}">
        <p14:creationId xmlns:p14="http://schemas.microsoft.com/office/powerpoint/2010/main" val="232531613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521</TotalTime>
  <Words>1856</Words>
  <Application>Microsoft Office PowerPoint</Application>
  <PresentationFormat>Widescreen</PresentationFormat>
  <Paragraphs>166</Paragraphs>
  <Slides>8</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8</vt:i4>
      </vt:variant>
    </vt:vector>
  </HeadingPairs>
  <TitlesOfParts>
    <vt:vector size="15" baseType="lpstr">
      <vt:lpstr>Arial</vt:lpstr>
      <vt:lpstr>Birch Std</vt:lpstr>
      <vt:lpstr>Calibri</vt:lpstr>
      <vt:lpstr>Calibri Light</vt:lpstr>
      <vt:lpstr>Mulish</vt:lpstr>
      <vt:lpstr>Tahoma</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amiros</dc:creator>
  <cp:lastModifiedBy>MM</cp:lastModifiedBy>
  <cp:revision>61</cp:revision>
  <dcterms:created xsi:type="dcterms:W3CDTF">2018-11-22T16:48:59Z</dcterms:created>
  <dcterms:modified xsi:type="dcterms:W3CDTF">2024-10-31T20:19:13Z</dcterms:modified>
</cp:coreProperties>
</file>